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9"/>
  </p:notesMasterIdLst>
  <p:sldIdLst>
    <p:sldId id="264" r:id="rId5"/>
    <p:sldId id="265" r:id="rId6"/>
    <p:sldId id="258" r:id="rId7"/>
    <p:sldId id="259" r:id="rId8"/>
    <p:sldId id="263" r:id="rId9"/>
    <p:sldId id="266" r:id="rId10"/>
    <p:sldId id="267" r:id="rId11"/>
    <p:sldId id="268" r:id="rId12"/>
    <p:sldId id="269" r:id="rId13"/>
    <p:sldId id="270" r:id="rId14"/>
    <p:sldId id="293" r:id="rId15"/>
    <p:sldId id="271" r:id="rId16"/>
    <p:sldId id="272" r:id="rId17"/>
    <p:sldId id="273" r:id="rId18"/>
    <p:sldId id="274" r:id="rId19"/>
    <p:sldId id="275" r:id="rId20"/>
    <p:sldId id="276" r:id="rId21"/>
    <p:sldId id="277" r:id="rId22"/>
    <p:sldId id="278" r:id="rId23"/>
    <p:sldId id="279" r:id="rId24"/>
    <p:sldId id="280" r:id="rId25"/>
    <p:sldId id="291" r:id="rId26"/>
    <p:sldId id="281" r:id="rId27"/>
    <p:sldId id="282" r:id="rId28"/>
    <p:sldId id="283" r:id="rId29"/>
    <p:sldId id="284" r:id="rId30"/>
    <p:sldId id="285" r:id="rId31"/>
    <p:sldId id="286" r:id="rId32"/>
    <p:sldId id="287" r:id="rId33"/>
    <p:sldId id="292" r:id="rId34"/>
    <p:sldId id="288" r:id="rId35"/>
    <p:sldId id="289" r:id="rId36"/>
    <p:sldId id="290" r:id="rId37"/>
    <p:sldId id="26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69" d="100"/>
          <a:sy n="69" d="100"/>
        </p:scale>
        <p:origin x="78" y="732"/>
      </p:cViewPr>
      <p:guideLst/>
    </p:cSldViewPr>
  </p:slideViewPr>
  <p:outlineViewPr>
    <p:cViewPr>
      <p:scale>
        <a:sx n="33" d="100"/>
        <a:sy n="33" d="100"/>
      </p:scale>
      <p:origin x="0" y="-706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42E6D1-062E-4B84-8E72-CA9A84800A81}" type="datetimeFigureOut">
              <a:rPr lang="en-US" smtClean="0"/>
              <a:t>6/7/2021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02BF-A1CC-4B5E-B62F-EF35C66A6501}" type="slidenum">
              <a:rPr lang="en-US" smtClean="0"/>
              <a:t>‹#›</a:t>
            </a:fld>
            <a:endParaRPr lang="en-US"/>
          </a:p>
        </p:txBody>
      </p:sp>
    </p:spTree>
    <p:extLst>
      <p:ext uri="{BB962C8B-B14F-4D97-AF65-F5344CB8AC3E}">
        <p14:creationId xmlns:p14="http://schemas.microsoft.com/office/powerpoint/2010/main" val="2761533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602BF-A1CC-4B5E-B62F-EF35C66A6501}" type="slidenum">
              <a:rPr lang="en-US" smtClean="0"/>
              <a:t>16</a:t>
            </a:fld>
            <a:endParaRPr lang="en-US"/>
          </a:p>
        </p:txBody>
      </p:sp>
    </p:spTree>
    <p:extLst>
      <p:ext uri="{BB962C8B-B14F-4D97-AF65-F5344CB8AC3E}">
        <p14:creationId xmlns:p14="http://schemas.microsoft.com/office/powerpoint/2010/main" val="144009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602BF-A1CC-4B5E-B62F-EF35C66A6501}" type="slidenum">
              <a:rPr lang="en-US" smtClean="0"/>
              <a:t>28</a:t>
            </a:fld>
            <a:endParaRPr lang="en-US"/>
          </a:p>
        </p:txBody>
      </p:sp>
    </p:spTree>
    <p:extLst>
      <p:ext uri="{BB962C8B-B14F-4D97-AF65-F5344CB8AC3E}">
        <p14:creationId xmlns:p14="http://schemas.microsoft.com/office/powerpoint/2010/main" val="2243964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firesafemarin.org/prepare-yourself/checklist"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homedepot.com/p/Genie-Revolution-Series-Garage-Door-Opener-Battery-Back-Up-37228R/204457069"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amazon.com/CyberPower-CP1500AVRLCD-Intelligent-Outlets-Mini-Tower/dp/B000FBK3QK/" TargetMode="External"/><Relationship Id="rId2" Type="http://schemas.openxmlformats.org/officeDocument/2006/relationships/hyperlink" Target="https://www.amazon.com/APC-Compact-Protector-Back-UPS-BX1000M/dp/B06VY12HW4/" TargetMode="Externa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carson.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577B0-D1CE-4E69-AFBC-89BBFB63ABB2}"/>
              </a:ext>
            </a:extLst>
          </p:cNvPr>
          <p:cNvSpPr>
            <a:spLocks noGrp="1"/>
          </p:cNvSpPr>
          <p:nvPr>
            <p:ph type="ctrTitle"/>
          </p:nvPr>
        </p:nvSpPr>
        <p:spPr>
          <a:xfrm>
            <a:off x="785091" y="958417"/>
            <a:ext cx="9144000" cy="1082819"/>
          </a:xfrm>
        </p:spPr>
        <p:txBody>
          <a:bodyPr>
            <a:normAutofit/>
          </a:bodyPr>
          <a:lstStyle/>
          <a:p>
            <a:pPr algn="l"/>
            <a:r>
              <a:rPr lang="en-US" sz="4000" dirty="0"/>
              <a:t>LIVING WITH FIRE 2021</a:t>
            </a:r>
          </a:p>
        </p:txBody>
      </p:sp>
      <p:sp>
        <p:nvSpPr>
          <p:cNvPr id="4" name="TextBox 3">
            <a:extLst>
              <a:ext uri="{FF2B5EF4-FFF2-40B4-BE49-F238E27FC236}">
                <a16:creationId xmlns:a16="http://schemas.microsoft.com/office/drawing/2014/main" id="{E7CD0F62-2443-4B78-997C-53AFCAD76C4B}"/>
              </a:ext>
            </a:extLst>
          </p:cNvPr>
          <p:cNvSpPr txBox="1"/>
          <p:nvPr/>
        </p:nvSpPr>
        <p:spPr>
          <a:xfrm>
            <a:off x="785091" y="2249198"/>
            <a:ext cx="2160976" cy="584775"/>
          </a:xfrm>
          <a:prstGeom prst="rect">
            <a:avLst/>
          </a:prstGeom>
          <a:noFill/>
        </p:spPr>
        <p:txBody>
          <a:bodyPr wrap="none" rtlCol="0">
            <a:spAutoFit/>
          </a:bodyPr>
          <a:lstStyle/>
          <a:p>
            <a:r>
              <a:rPr lang="en-US" sz="3200" dirty="0"/>
              <a:t>Evacuations</a:t>
            </a:r>
          </a:p>
        </p:txBody>
      </p:sp>
      <p:sp>
        <p:nvSpPr>
          <p:cNvPr id="3" name="Subtitle 2">
            <a:extLst>
              <a:ext uri="{FF2B5EF4-FFF2-40B4-BE49-F238E27FC236}">
                <a16:creationId xmlns:a16="http://schemas.microsoft.com/office/drawing/2014/main" id="{AF1F2B78-058B-47DE-A112-1430990C040B}"/>
              </a:ext>
            </a:extLst>
          </p:cNvPr>
          <p:cNvSpPr>
            <a:spLocks noGrp="1"/>
          </p:cNvSpPr>
          <p:nvPr>
            <p:ph type="subTitle" idx="1"/>
          </p:nvPr>
        </p:nvSpPr>
        <p:spPr>
          <a:xfrm>
            <a:off x="785091" y="4608802"/>
            <a:ext cx="9144000" cy="1655762"/>
          </a:xfrm>
        </p:spPr>
        <p:txBody>
          <a:bodyPr/>
          <a:lstStyle/>
          <a:p>
            <a:pPr algn="l"/>
            <a:r>
              <a:rPr lang="en-US" dirty="0"/>
              <a:t>Jason Danen	</a:t>
            </a:r>
          </a:p>
          <a:p>
            <a:pPr algn="l"/>
            <a:r>
              <a:rPr lang="en-US" dirty="0"/>
              <a:t>Deputy Emergency Manager</a:t>
            </a:r>
          </a:p>
          <a:p>
            <a:pPr algn="l"/>
            <a:r>
              <a:rPr lang="en-US" dirty="0"/>
              <a:t>Carson City Fire Department</a:t>
            </a:r>
          </a:p>
        </p:txBody>
      </p:sp>
    </p:spTree>
    <p:extLst>
      <p:ext uri="{BB962C8B-B14F-4D97-AF65-F5344CB8AC3E}">
        <p14:creationId xmlns:p14="http://schemas.microsoft.com/office/powerpoint/2010/main" val="3968927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8A51A1-9D61-4538-B8DA-C29321716CCF}"/>
              </a:ext>
            </a:extLst>
          </p:cNvPr>
          <p:cNvSpPr>
            <a:spLocks noGrp="1"/>
          </p:cNvSpPr>
          <p:nvPr>
            <p:ph type="title" idx="4294967295"/>
          </p:nvPr>
        </p:nvSpPr>
        <p:spPr>
          <a:xfrm>
            <a:off x="838200" y="-1577975"/>
            <a:ext cx="10515600" cy="1325563"/>
          </a:xfrm>
        </p:spPr>
        <p:txBody>
          <a:bodyPr/>
          <a:lstStyle/>
          <a:p>
            <a:r>
              <a:rPr lang="en-US" dirty="0"/>
              <a:t>Evacuation Warning</a:t>
            </a:r>
          </a:p>
        </p:txBody>
      </p:sp>
      <p:graphicFrame>
        <p:nvGraphicFramePr>
          <p:cNvPr id="2" name="Table 1">
            <a:extLst>
              <a:ext uri="{FF2B5EF4-FFF2-40B4-BE49-F238E27FC236}">
                <a16:creationId xmlns:a16="http://schemas.microsoft.com/office/drawing/2014/main" id="{F34DC7BC-CBA7-4C0B-9B5A-0EEA36A3C93D}"/>
              </a:ext>
            </a:extLst>
          </p:cNvPr>
          <p:cNvGraphicFramePr>
            <a:graphicFrameLocks noGrp="1"/>
          </p:cNvGraphicFramePr>
          <p:nvPr>
            <p:extLst>
              <p:ext uri="{D42A27DB-BD31-4B8C-83A1-F6EECF244321}">
                <p14:modId xmlns:p14="http://schemas.microsoft.com/office/powerpoint/2010/main" val="4050319268"/>
              </p:ext>
            </p:extLst>
          </p:nvPr>
        </p:nvGraphicFramePr>
        <p:xfrm>
          <a:off x="2186609" y="848140"/>
          <a:ext cx="8105153" cy="3641406"/>
        </p:xfrm>
        <a:graphic>
          <a:graphicData uri="http://schemas.openxmlformats.org/drawingml/2006/table">
            <a:tbl>
              <a:tblPr firstRow="1" firstCol="1" bandRow="1">
                <a:tableStyleId>{5C22544A-7EE6-4342-B048-85BDC9FD1C3A}</a:tableStyleId>
              </a:tblPr>
              <a:tblGrid>
                <a:gridCol w="8105153">
                  <a:extLst>
                    <a:ext uri="{9D8B030D-6E8A-4147-A177-3AD203B41FA5}">
                      <a16:colId xmlns:a16="http://schemas.microsoft.com/office/drawing/2014/main" val="1351171111"/>
                    </a:ext>
                  </a:extLst>
                </a:gridCol>
              </a:tblGrid>
              <a:tr h="1498621">
                <a:tc>
                  <a:txBody>
                    <a:bodyPr/>
                    <a:lstStyle/>
                    <a:p>
                      <a:pPr marL="0" marR="0">
                        <a:lnSpc>
                          <a:spcPct val="107000"/>
                        </a:lnSpc>
                        <a:spcBef>
                          <a:spcPts val="0"/>
                        </a:spcBef>
                        <a:spcAft>
                          <a:spcPts val="1500"/>
                        </a:spcAft>
                      </a:pPr>
                      <a:r>
                        <a:rPr lang="en-US" sz="2800" dirty="0">
                          <a:effectLst/>
                        </a:rPr>
                        <a:t>EVACUATION WARNING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tc>
                <a:extLst>
                  <a:ext uri="{0D108BD9-81ED-4DB2-BD59-A6C34878D82A}">
                    <a16:rowId xmlns:a16="http://schemas.microsoft.com/office/drawing/2014/main" val="2889535118"/>
                  </a:ext>
                </a:extLst>
              </a:tr>
              <a:tr h="2142785">
                <a:tc>
                  <a:txBody>
                    <a:bodyPr/>
                    <a:lstStyle/>
                    <a:p>
                      <a:pPr marL="0" marR="0">
                        <a:lnSpc>
                          <a:spcPct val="107000"/>
                        </a:lnSpc>
                        <a:spcBef>
                          <a:spcPts val="0"/>
                        </a:spcBef>
                        <a:spcAft>
                          <a:spcPts val="1500"/>
                        </a:spcAft>
                      </a:pPr>
                      <a:r>
                        <a:rPr lang="en-US" sz="2000" dirty="0">
                          <a:solidFill>
                            <a:srgbClr val="FFFFFF"/>
                          </a:solidFill>
                          <a:effectLst/>
                        </a:rPr>
                        <a:t>Evacuate as soon as possible.  A short delay to gather valuables and prepare your home may be ok (see </a:t>
                      </a:r>
                      <a:r>
                        <a:rPr lang="en-US" sz="2000" u="none" strike="noStrike" dirty="0">
                          <a:solidFill>
                            <a:srgbClr val="FFFFFF"/>
                          </a:solidFill>
                          <a:effectLst/>
                          <a:hlinkClick r:id="rId2">
                            <a:extLst>
                              <a:ext uri="{A12FA001-AC4F-418D-AE19-62706E023703}">
                                <ahyp:hlinkClr xmlns:ahyp="http://schemas.microsoft.com/office/drawing/2018/hyperlinkcolor" val="tx"/>
                              </a:ext>
                            </a:extLst>
                          </a:hlinkClick>
                        </a:rPr>
                        <a:t>Evacuation Checklist</a:t>
                      </a:r>
                      <a:r>
                        <a:rPr lang="en-US" sz="2000" dirty="0">
                          <a:solidFill>
                            <a:srgbClr val="FFFFFF"/>
                          </a:solidFill>
                          <a:effectLst/>
                        </a:rPr>
                        <a:t>) may be ok.  Leave if you feel unsafe.  </a:t>
                      </a:r>
                      <a:endPar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tc>
                <a:extLst>
                  <a:ext uri="{0D108BD9-81ED-4DB2-BD59-A6C34878D82A}">
                    <a16:rowId xmlns:a16="http://schemas.microsoft.com/office/drawing/2014/main" val="2607484080"/>
                  </a:ext>
                </a:extLst>
              </a:tr>
            </a:tbl>
          </a:graphicData>
        </a:graphic>
      </p:graphicFrame>
    </p:spTree>
    <p:extLst>
      <p:ext uri="{BB962C8B-B14F-4D97-AF65-F5344CB8AC3E}">
        <p14:creationId xmlns:p14="http://schemas.microsoft.com/office/powerpoint/2010/main" val="2818739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5DCC1-CB0B-4BD6-AC7E-617B86D9D0D1}"/>
              </a:ext>
            </a:extLst>
          </p:cNvPr>
          <p:cNvSpPr>
            <a:spLocks noGrp="1"/>
          </p:cNvSpPr>
          <p:nvPr>
            <p:ph type="title" idx="4294967295"/>
          </p:nvPr>
        </p:nvSpPr>
        <p:spPr>
          <a:xfrm>
            <a:off x="838200" y="-2187575"/>
            <a:ext cx="10515600" cy="1325563"/>
          </a:xfrm>
        </p:spPr>
        <p:txBody>
          <a:bodyPr/>
          <a:lstStyle/>
          <a:p>
            <a:r>
              <a:rPr lang="en-US" dirty="0"/>
              <a:t>Evacuation Checklist</a:t>
            </a:r>
          </a:p>
        </p:txBody>
      </p:sp>
      <p:pic>
        <p:nvPicPr>
          <p:cNvPr id="15364" name="Picture 4" descr="Evacuation Checklist/ Lista de Evacuacion - City of Rohnert Park">
            <a:extLst>
              <a:ext uri="{FF2B5EF4-FFF2-40B4-BE49-F238E27FC236}">
                <a16:creationId xmlns:a16="http://schemas.microsoft.com/office/drawing/2014/main" id="{C77D33EE-D825-41E8-B2E4-7CE8E77B05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528638"/>
            <a:ext cx="3057525" cy="580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457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E51595-0705-4E69-9A03-50336EC85452}"/>
              </a:ext>
            </a:extLst>
          </p:cNvPr>
          <p:cNvSpPr>
            <a:spLocks noGrp="1"/>
          </p:cNvSpPr>
          <p:nvPr>
            <p:ph type="title" idx="4294967295"/>
          </p:nvPr>
        </p:nvSpPr>
        <p:spPr>
          <a:xfrm>
            <a:off x="838200" y="-2911475"/>
            <a:ext cx="10515600" cy="1325563"/>
          </a:xfrm>
        </p:spPr>
        <p:txBody>
          <a:bodyPr/>
          <a:lstStyle/>
          <a:p>
            <a:r>
              <a:rPr lang="en-US" dirty="0"/>
              <a:t>Shelter</a:t>
            </a:r>
            <a:r>
              <a:rPr lang="en-US" baseline="0" dirty="0"/>
              <a:t> in Place</a:t>
            </a:r>
            <a:endParaRPr lang="en-US" dirty="0"/>
          </a:p>
        </p:txBody>
      </p:sp>
      <p:graphicFrame>
        <p:nvGraphicFramePr>
          <p:cNvPr id="2" name="Table 1">
            <a:extLst>
              <a:ext uri="{FF2B5EF4-FFF2-40B4-BE49-F238E27FC236}">
                <a16:creationId xmlns:a16="http://schemas.microsoft.com/office/drawing/2014/main" id="{623A3D0B-0BA0-439A-9F64-C6829F7BB93F}"/>
              </a:ext>
            </a:extLst>
          </p:cNvPr>
          <p:cNvGraphicFramePr>
            <a:graphicFrameLocks noGrp="1"/>
          </p:cNvGraphicFramePr>
          <p:nvPr>
            <p:extLst>
              <p:ext uri="{D42A27DB-BD31-4B8C-83A1-F6EECF244321}">
                <p14:modId xmlns:p14="http://schemas.microsoft.com/office/powerpoint/2010/main" val="1837275418"/>
              </p:ext>
            </p:extLst>
          </p:nvPr>
        </p:nvGraphicFramePr>
        <p:xfrm>
          <a:off x="2372139" y="993913"/>
          <a:ext cx="7919623" cy="3688735"/>
        </p:xfrm>
        <a:graphic>
          <a:graphicData uri="http://schemas.openxmlformats.org/drawingml/2006/table">
            <a:tbl>
              <a:tblPr firstRow="1" firstCol="1" bandRow="1">
                <a:tableStyleId>{5C22544A-7EE6-4342-B048-85BDC9FD1C3A}</a:tableStyleId>
              </a:tblPr>
              <a:tblGrid>
                <a:gridCol w="7919623">
                  <a:extLst>
                    <a:ext uri="{9D8B030D-6E8A-4147-A177-3AD203B41FA5}">
                      <a16:colId xmlns:a16="http://schemas.microsoft.com/office/drawing/2014/main" val="1750805401"/>
                    </a:ext>
                  </a:extLst>
                </a:gridCol>
              </a:tblGrid>
              <a:tr h="1087130">
                <a:tc>
                  <a:txBody>
                    <a:bodyPr/>
                    <a:lstStyle/>
                    <a:p>
                      <a:pPr marL="0" marR="0">
                        <a:lnSpc>
                          <a:spcPct val="107000"/>
                        </a:lnSpc>
                        <a:spcBef>
                          <a:spcPts val="0"/>
                        </a:spcBef>
                        <a:spcAft>
                          <a:spcPts val="1500"/>
                        </a:spcAft>
                      </a:pPr>
                      <a:r>
                        <a:rPr lang="en-US" sz="2800" dirty="0">
                          <a:effectLst/>
                        </a:rPr>
                        <a:t>SHELTER IN PLACE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tc>
                <a:extLst>
                  <a:ext uri="{0D108BD9-81ED-4DB2-BD59-A6C34878D82A}">
                    <a16:rowId xmlns:a16="http://schemas.microsoft.com/office/drawing/2014/main" val="1984467608"/>
                  </a:ext>
                </a:extLst>
              </a:tr>
              <a:tr h="2601605">
                <a:tc>
                  <a:txBody>
                    <a:bodyPr/>
                    <a:lstStyle/>
                    <a:p>
                      <a:pPr marL="0" marR="0">
                        <a:lnSpc>
                          <a:spcPct val="107000"/>
                        </a:lnSpc>
                        <a:spcBef>
                          <a:spcPts val="0"/>
                        </a:spcBef>
                        <a:spcAft>
                          <a:spcPts val="1500"/>
                        </a:spcAft>
                      </a:pPr>
                      <a:r>
                        <a:rPr lang="en-US" sz="2000" dirty="0">
                          <a:effectLst/>
                        </a:rPr>
                        <a:t>Stay in your current location or the safest nearby building or unburnable area.  May be required when evacuation isn’t necessary or is too dangerous.</a:t>
                      </a:r>
                    </a:p>
                    <a:p>
                      <a:pPr marL="0" marR="0">
                        <a:lnSpc>
                          <a:spcPct val="107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tc>
                <a:extLst>
                  <a:ext uri="{0D108BD9-81ED-4DB2-BD59-A6C34878D82A}">
                    <a16:rowId xmlns:a16="http://schemas.microsoft.com/office/drawing/2014/main" val="2638080460"/>
                  </a:ext>
                </a:extLst>
              </a:tr>
            </a:tbl>
          </a:graphicData>
        </a:graphic>
      </p:graphicFrame>
    </p:spTree>
    <p:extLst>
      <p:ext uri="{BB962C8B-B14F-4D97-AF65-F5344CB8AC3E}">
        <p14:creationId xmlns:p14="http://schemas.microsoft.com/office/powerpoint/2010/main" val="3216216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D6B32C-FD55-4B81-898E-A5770322E836}"/>
              </a:ext>
            </a:extLst>
          </p:cNvPr>
          <p:cNvSpPr>
            <a:spLocks noGrp="1"/>
          </p:cNvSpPr>
          <p:nvPr>
            <p:ph type="title" idx="4294967295"/>
          </p:nvPr>
        </p:nvSpPr>
        <p:spPr>
          <a:xfrm>
            <a:off x="838200" y="-2149475"/>
            <a:ext cx="10515600" cy="1325563"/>
          </a:xfrm>
        </p:spPr>
        <p:txBody>
          <a:bodyPr/>
          <a:lstStyle/>
          <a:p>
            <a:r>
              <a:rPr lang="en-US" dirty="0"/>
              <a:t>Before a Fire</a:t>
            </a:r>
            <a:r>
              <a:rPr lang="en-US" baseline="0" dirty="0"/>
              <a:t> Threatens</a:t>
            </a:r>
            <a:endParaRPr lang="en-US" dirty="0"/>
          </a:p>
        </p:txBody>
      </p:sp>
      <p:sp>
        <p:nvSpPr>
          <p:cNvPr id="2" name="Rectangle 1">
            <a:extLst>
              <a:ext uri="{FF2B5EF4-FFF2-40B4-BE49-F238E27FC236}">
                <a16:creationId xmlns:a16="http://schemas.microsoft.com/office/drawing/2014/main" id="{875FC27B-6305-4D2F-8013-0BD42E5E153E}"/>
              </a:ext>
            </a:extLst>
          </p:cNvPr>
          <p:cNvSpPr/>
          <p:nvPr/>
        </p:nvSpPr>
        <p:spPr>
          <a:xfrm>
            <a:off x="3048000" y="53974"/>
            <a:ext cx="6096000" cy="5876609"/>
          </a:xfrm>
          <a:prstGeom prst="rect">
            <a:avLst/>
          </a:prstGeom>
        </p:spPr>
        <p:txBody>
          <a:bodyPr>
            <a:spAutoFit/>
          </a:bodyPr>
          <a:lstStyle/>
          <a:p>
            <a:pPr>
              <a:lnSpc>
                <a:spcPct val="107000"/>
              </a:lnSpc>
              <a:spcBef>
                <a:spcPts val="3000"/>
              </a:spcBef>
              <a:spcAft>
                <a:spcPts val="1500"/>
              </a:spcAft>
            </a:pPr>
            <a:r>
              <a:rPr lang="en-US" sz="2800" b="1" dirty="0">
                <a:solidFill>
                  <a:srgbClr val="000000"/>
                </a:solidFill>
                <a:latin typeface="Roboto Condensed"/>
                <a:ea typeface="Times New Roman" panose="02020603050405020304" pitchFamily="18" charset="0"/>
                <a:cs typeface="Times New Roman" panose="02020603050405020304" pitchFamily="18" charset="0"/>
              </a:rPr>
              <a:t>Before a Fire Threatens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3000"/>
              </a:spcBef>
              <a:spcAft>
                <a:spcPts val="1500"/>
              </a:spcAft>
            </a:pPr>
            <a:r>
              <a:rPr lang="en-US" sz="2000" b="1" dirty="0">
                <a:solidFill>
                  <a:srgbClr val="000000"/>
                </a:solidFill>
                <a:latin typeface="Roboto Condensed"/>
                <a:ea typeface="Times New Roman" panose="02020603050405020304" pitchFamily="18" charset="0"/>
                <a:cs typeface="Times New Roman" panose="02020603050405020304" pitchFamily="18" charset="0"/>
              </a:rPr>
              <a:t>Review Your Evacuation Checklist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Have a evacuation Checklist and Family Communication Plan!  Print a copy for every family member and fill out in advance.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3000"/>
              </a:spcBef>
              <a:spcAft>
                <a:spcPts val="1500"/>
              </a:spcAft>
            </a:pPr>
            <a:r>
              <a:rPr lang="en-US" sz="2000" b="1" dirty="0">
                <a:solidFill>
                  <a:srgbClr val="000000"/>
                </a:solidFill>
                <a:latin typeface="Roboto Condensed"/>
                <a:ea typeface="Times New Roman" panose="02020603050405020304" pitchFamily="18" charset="0"/>
                <a:cs typeface="Times New Roman" panose="02020603050405020304" pitchFamily="18" charset="0"/>
              </a:rPr>
              <a:t>Assemble a Wildfire and Emergency "Go Kit"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all times during fire season, prepare a Wildfire and Emergency "Go Kit."  Assemble a kit for each family member and pet, and keep the kit(s) in your vehicle or near your front door.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0954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E6BA9F-7942-4887-A821-C797A18F02A7}"/>
              </a:ext>
            </a:extLst>
          </p:cNvPr>
          <p:cNvSpPr>
            <a:spLocks noGrp="1"/>
          </p:cNvSpPr>
          <p:nvPr>
            <p:ph type="title" idx="4294967295"/>
          </p:nvPr>
        </p:nvSpPr>
        <p:spPr>
          <a:xfrm>
            <a:off x="838200" y="-1325563"/>
            <a:ext cx="10515600" cy="1325563"/>
          </a:xfrm>
        </p:spPr>
        <p:txBody>
          <a:bodyPr/>
          <a:lstStyle/>
          <a:p>
            <a:r>
              <a:rPr lang="en-US" dirty="0"/>
              <a:t>When Evacuation is a Possibility</a:t>
            </a:r>
          </a:p>
        </p:txBody>
      </p:sp>
      <p:sp>
        <p:nvSpPr>
          <p:cNvPr id="2" name="Rectangle 1">
            <a:extLst>
              <a:ext uri="{FF2B5EF4-FFF2-40B4-BE49-F238E27FC236}">
                <a16:creationId xmlns:a16="http://schemas.microsoft.com/office/drawing/2014/main" id="{57B63C04-EF0F-449A-AE7F-8C5648BEA334}"/>
              </a:ext>
            </a:extLst>
          </p:cNvPr>
          <p:cNvSpPr/>
          <p:nvPr/>
        </p:nvSpPr>
        <p:spPr>
          <a:xfrm>
            <a:off x="410547" y="578540"/>
            <a:ext cx="8733453" cy="4811830"/>
          </a:xfrm>
          <a:prstGeom prst="rect">
            <a:avLst/>
          </a:prstGeom>
        </p:spPr>
        <p:txBody>
          <a:bodyPr wrap="square">
            <a:spAutoFit/>
          </a:bodyPr>
          <a:lstStyle/>
          <a:p>
            <a:pPr>
              <a:lnSpc>
                <a:spcPct val="107000"/>
              </a:lnSpc>
              <a:spcBef>
                <a:spcPts val="3000"/>
              </a:spcBef>
              <a:spcAft>
                <a:spcPts val="1500"/>
              </a:spcAft>
            </a:pPr>
            <a:r>
              <a:rPr lang="en-US" sz="2800" b="1" dirty="0">
                <a:solidFill>
                  <a:srgbClr val="000000"/>
                </a:solidFill>
                <a:latin typeface="Roboto Condensed"/>
                <a:ea typeface="Times New Roman" panose="02020603050405020304" pitchFamily="18" charset="0"/>
                <a:cs typeface="Times New Roman" panose="02020603050405020304" pitchFamily="18" charset="0"/>
              </a:rPr>
              <a:t>When Evacuation is a Possibility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Monitor information sources - AM/FM radio, cell phone and home phone, social media and TV, and look, listen and smell for changes outside.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Dress for survival (see below).</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Complete your evacuation checklist if time allows.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Locate your </a:t>
            </a:r>
            <a:r>
              <a:rPr lang="en-US" dirty="0">
                <a:latin typeface="Times New Roman" panose="02020603050405020304" pitchFamily="18" charset="0"/>
                <a:ea typeface="Times New Roman" panose="02020603050405020304" pitchFamily="18" charset="0"/>
                <a:cs typeface="Times New Roman" panose="02020603050405020304" pitchFamily="18" charset="0"/>
              </a:rPr>
              <a:t>Go kit </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and place the items in your vehicle.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Park your vehicle facing outward and carry your car keys with you.</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Place your </a:t>
            </a:r>
            <a:r>
              <a:rPr lang="en-US" dirty="0">
                <a:latin typeface="Times New Roman" panose="02020603050405020304" pitchFamily="18" charset="0"/>
                <a:ea typeface="Times New Roman" panose="02020603050405020304" pitchFamily="18" charset="0"/>
                <a:cs typeface="Times New Roman" panose="02020603050405020304" pitchFamily="18" charset="0"/>
              </a:rPr>
              <a:t>pets</a:t>
            </a:r>
            <a:r>
              <a:rPr lang="en-US" dirty="0">
                <a:solidFill>
                  <a:srgbClr val="0027D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 crates or carriers BEFORE evacuation is ordered and keep them nearby.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Prepare large animals for transport.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Patrol your property and monitor the fire situation.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Evacuate immediately if you feel threatened.  Do not wait for an evacuation order.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5005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A6631D-56AB-4273-AA81-7E0E098006D7}"/>
              </a:ext>
            </a:extLst>
          </p:cNvPr>
          <p:cNvSpPr>
            <a:spLocks noGrp="1"/>
          </p:cNvSpPr>
          <p:nvPr>
            <p:ph type="title" idx="4294967295"/>
          </p:nvPr>
        </p:nvSpPr>
        <p:spPr>
          <a:xfrm>
            <a:off x="877078" y="-1749425"/>
            <a:ext cx="10515600" cy="1325563"/>
          </a:xfrm>
        </p:spPr>
        <p:txBody>
          <a:bodyPr/>
          <a:lstStyle/>
          <a:p>
            <a:r>
              <a:rPr lang="en-US" dirty="0"/>
              <a:t>Dress for Survival</a:t>
            </a:r>
          </a:p>
        </p:txBody>
      </p:sp>
      <p:sp>
        <p:nvSpPr>
          <p:cNvPr id="2" name="Rectangle 1">
            <a:extLst>
              <a:ext uri="{FF2B5EF4-FFF2-40B4-BE49-F238E27FC236}">
                <a16:creationId xmlns:a16="http://schemas.microsoft.com/office/drawing/2014/main" id="{5C835300-3CC4-4403-A75B-BC0A1A9FBFA6}"/>
              </a:ext>
            </a:extLst>
          </p:cNvPr>
          <p:cNvSpPr/>
          <p:nvPr/>
        </p:nvSpPr>
        <p:spPr>
          <a:xfrm>
            <a:off x="139960" y="334179"/>
            <a:ext cx="8108302" cy="5893280"/>
          </a:xfrm>
          <a:prstGeom prst="rect">
            <a:avLst/>
          </a:prstGeom>
        </p:spPr>
        <p:txBody>
          <a:bodyPr wrap="square">
            <a:spAutoFit/>
          </a:bodyPr>
          <a:lstStyle/>
          <a:p>
            <a:pPr>
              <a:lnSpc>
                <a:spcPct val="107000"/>
              </a:lnSpc>
              <a:spcBef>
                <a:spcPts val="3000"/>
              </a:spcBef>
              <a:spcAft>
                <a:spcPts val="1500"/>
              </a:spcAft>
            </a:pPr>
            <a:r>
              <a:rPr lang="en-US" sz="2800" b="1" dirty="0">
                <a:solidFill>
                  <a:srgbClr val="000000"/>
                </a:solidFill>
                <a:latin typeface="Roboto Condensed"/>
                <a:ea typeface="Times New Roman" panose="02020603050405020304" pitchFamily="18" charset="0"/>
                <a:cs typeface="Times New Roman" panose="02020603050405020304" pitchFamily="18" charset="0"/>
              </a:rPr>
              <a:t>Dress For Survival</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When preparing to evacuate, dress yourself and family in clothes that will shield from heat, embers and flames. Natural fabrics, such as heavy denim or pure wool are better than synthetics, no matter how hot it is. Keep these items near your “Go Kit” during fire season: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Sturdy leather boots with Vibram-lug soles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Long pants (wool or cotton) with sturdy belt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Floppy cotton hat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Handkerchief or bandana to cover face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Full-coverage goggles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Long sleeved shirt that covers neck (tuck into pants)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Wool socks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Leather work gloves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Put these clothes on at the first sign of trouble.  If you can smell or see smoke, it’s time to prepare.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410" name="Picture 2" descr="Wildfire Home Protection: Dress for Survival | Rotary Wildfire Ready -  Rotary Wildfire Ready">
            <a:extLst>
              <a:ext uri="{FF2B5EF4-FFF2-40B4-BE49-F238E27FC236}">
                <a16:creationId xmlns:a16="http://schemas.microsoft.com/office/drawing/2014/main" id="{3F82EDB3-E26F-47C0-9E24-AD92F1851D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3185" y="671804"/>
            <a:ext cx="2549493" cy="4497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285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E120D1-B990-4061-AAB7-70A29E57A6FC}"/>
              </a:ext>
            </a:extLst>
          </p:cNvPr>
          <p:cNvSpPr>
            <a:spLocks noGrp="1"/>
          </p:cNvSpPr>
          <p:nvPr>
            <p:ph type="title" idx="4294967295"/>
          </p:nvPr>
        </p:nvSpPr>
        <p:spPr>
          <a:xfrm>
            <a:off x="566057" y="-2111375"/>
            <a:ext cx="10515600" cy="1325563"/>
          </a:xfrm>
        </p:spPr>
        <p:txBody>
          <a:bodyPr/>
          <a:lstStyle/>
          <a:p>
            <a:r>
              <a:rPr lang="en-US" dirty="0"/>
              <a:t>The</a:t>
            </a:r>
            <a:r>
              <a:rPr lang="en-US" baseline="0" dirty="0"/>
              <a:t> Evacuation Process</a:t>
            </a:r>
            <a:endParaRPr lang="en-US" dirty="0"/>
          </a:p>
        </p:txBody>
      </p:sp>
      <p:sp>
        <p:nvSpPr>
          <p:cNvPr id="2" name="Rectangle 1">
            <a:extLst>
              <a:ext uri="{FF2B5EF4-FFF2-40B4-BE49-F238E27FC236}">
                <a16:creationId xmlns:a16="http://schemas.microsoft.com/office/drawing/2014/main" id="{A75C73B8-50A4-40F8-9E04-93A83DC9256A}"/>
              </a:ext>
            </a:extLst>
          </p:cNvPr>
          <p:cNvSpPr/>
          <p:nvPr/>
        </p:nvSpPr>
        <p:spPr>
          <a:xfrm>
            <a:off x="566057" y="288196"/>
            <a:ext cx="6096000" cy="6020431"/>
          </a:xfrm>
          <a:prstGeom prst="rect">
            <a:avLst/>
          </a:prstGeom>
        </p:spPr>
        <p:txBody>
          <a:bodyPr>
            <a:spAutoFit/>
          </a:bodyPr>
          <a:lstStyle/>
          <a:p>
            <a:pPr>
              <a:lnSpc>
                <a:spcPct val="150000"/>
              </a:lnSpc>
              <a:spcBef>
                <a:spcPts val="3000"/>
              </a:spcBef>
              <a:spcAft>
                <a:spcPts val="1500"/>
              </a:spcAft>
            </a:pPr>
            <a:r>
              <a:rPr lang="en-US" sz="2800" b="1" dirty="0">
                <a:solidFill>
                  <a:srgbClr val="000000"/>
                </a:solidFill>
                <a:latin typeface="Roboto Condensed"/>
                <a:ea typeface="Times New Roman" panose="02020603050405020304" pitchFamily="18" charset="0"/>
                <a:cs typeface="Times New Roman" panose="02020603050405020304" pitchFamily="18" charset="0"/>
              </a:rPr>
              <a:t>The Evacuation Process</a:t>
            </a:r>
          </a:p>
          <a:p>
            <a:pPr>
              <a:spcBef>
                <a:spcPts val="3000"/>
              </a:spcBef>
              <a:spcAft>
                <a:spcPts val="1500"/>
              </a:spcAf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Fire officials will determine the areas to be evacuated and the routes to use depending upon the fire’s location, behavior, winds, terrain, etc.  Law enforcement agencies are responsible for enforcing an evacuation order.  Follow their directions or the directions of firefighters promptly.</a:t>
            </a: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a:spcBef>
                <a:spcPts val="3000"/>
              </a:spcBef>
              <a:spcAft>
                <a:spcPts val="1500"/>
              </a:spcAf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When time allows, emergency managers will attempt to advise you of potential evacuations as early as possible. </a:t>
            </a:r>
            <a:r>
              <a:rPr lang="en-US" sz="1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You must take the initiative to stay informed and aware.  There is no guarantee that you will receive notification of an evacuation order (for example, if the fire spreads too rapidly to allow for notification, if a power failure or the fire itself disables communication infrastructure, if your phone battery is dead or if you failed to "opt-in" to emergency alerts).</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Listen to your radio or TV for announcements from law enforcement and emergency personnel.</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1500"/>
              </a:spcBef>
              <a:spcAft>
                <a:spcPts val="1500"/>
              </a:spcAft>
            </a:pPr>
            <a:r>
              <a:rPr 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Be sure to have signed up for the alert system BEFORE a fire threatens you.</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You may be directed to temporary assembly areas to await transfer to a safe location.  Evacuate to the nearest major community AWAY from the fire.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434" name="Picture 2" descr="Traffic jam on a two lane highway escaping a wildfire.">
            <a:extLst>
              <a:ext uri="{FF2B5EF4-FFF2-40B4-BE49-F238E27FC236}">
                <a16:creationId xmlns:a16="http://schemas.microsoft.com/office/drawing/2014/main" id="{06CDAFF8-8889-4F95-9217-425DDABEC3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2082" y="1045029"/>
            <a:ext cx="3966579" cy="3558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558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DE3195-BAB8-495F-ABC4-CCB1AE880A30}"/>
              </a:ext>
            </a:extLst>
          </p:cNvPr>
          <p:cNvSpPr>
            <a:spLocks noGrp="1"/>
          </p:cNvSpPr>
          <p:nvPr>
            <p:ph type="title" idx="4294967295"/>
          </p:nvPr>
        </p:nvSpPr>
        <p:spPr>
          <a:xfrm>
            <a:off x="628650" y="-1730375"/>
            <a:ext cx="10515600" cy="1325563"/>
          </a:xfrm>
        </p:spPr>
        <p:txBody>
          <a:bodyPr/>
          <a:lstStyle/>
          <a:p>
            <a:r>
              <a:rPr lang="en-US" dirty="0"/>
              <a:t>When to Evacuate</a:t>
            </a:r>
          </a:p>
        </p:txBody>
      </p:sp>
      <p:sp>
        <p:nvSpPr>
          <p:cNvPr id="2" name="Rectangle 1">
            <a:extLst>
              <a:ext uri="{FF2B5EF4-FFF2-40B4-BE49-F238E27FC236}">
                <a16:creationId xmlns:a16="http://schemas.microsoft.com/office/drawing/2014/main" id="{F11EEDAC-E448-478A-B08C-8597A14E1692}"/>
              </a:ext>
            </a:extLst>
          </p:cNvPr>
          <p:cNvSpPr/>
          <p:nvPr/>
        </p:nvSpPr>
        <p:spPr>
          <a:xfrm>
            <a:off x="3198920" y="192842"/>
            <a:ext cx="6096000" cy="6665158"/>
          </a:xfrm>
          <a:prstGeom prst="rect">
            <a:avLst/>
          </a:prstGeom>
        </p:spPr>
        <p:txBody>
          <a:bodyPr>
            <a:spAutoFit/>
          </a:bodyPr>
          <a:lstStyle/>
          <a:p>
            <a:pPr>
              <a:lnSpc>
                <a:spcPct val="107000"/>
              </a:lnSpc>
              <a:spcBef>
                <a:spcPts val="3000"/>
              </a:spcBef>
              <a:spcAft>
                <a:spcPts val="1500"/>
              </a:spcAft>
            </a:pPr>
            <a:r>
              <a:rPr lang="en-US" sz="2800" b="1" dirty="0">
                <a:solidFill>
                  <a:srgbClr val="000000"/>
                </a:solidFill>
                <a:latin typeface="Roboto Condensed"/>
                <a:ea typeface="Times New Roman" panose="02020603050405020304" pitchFamily="18" charset="0"/>
                <a:cs typeface="Times New Roman" panose="02020603050405020304" pitchFamily="18" charset="0"/>
              </a:rPr>
              <a:t>WHEN TO EVACUATE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Leave immediately if you receive a notification or alert to avoid being caught in fire, smoke or road congestion.  Don’t wait to be ordered by authorities to leave if you are unsure, feel threatened, or lose power or communications.  Law enforcement will direct the evacuation, and they will keep intersections open and moving, but their resources may be limited.  Evacuating early (before evacuation is ordered) helps keep roads clear of congestion, and lets fire apparatus move more freely to do their job.  If you are advised to leave, don’t hesitate!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fire Incident Commander will issue the evacuation order through the Sheriff's Office, and will determine the areas to be evacuated and escape routes to use (if there are options) depending upon the fire’s location, behavior, winds, terrain, etc.</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Law enforcement agencies are responsible for enforcing an evacuation order.  Follow their directions promptly.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You will be advised of potential evacuations as early as possible.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You must take the initiative to stay informed and aware. Listen to your radio (AM 1610, AM 840, and others) and TV for announcements from law enforcement and emergency personnel.</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You may be directed to temporary assembly areas to await transfer to a safe location.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All evacuation instructions provided by officials should be followed immediately for your safety.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2981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B02E81-97D5-4F6E-85DE-859AE68E119F}"/>
              </a:ext>
            </a:extLst>
          </p:cNvPr>
          <p:cNvSpPr>
            <a:spLocks noGrp="1"/>
          </p:cNvSpPr>
          <p:nvPr>
            <p:ph type="title" idx="4294967295"/>
          </p:nvPr>
        </p:nvSpPr>
        <p:spPr>
          <a:xfrm>
            <a:off x="811763" y="-1463675"/>
            <a:ext cx="10515600" cy="1325563"/>
          </a:xfrm>
        </p:spPr>
        <p:txBody>
          <a:bodyPr/>
          <a:lstStyle/>
          <a:p>
            <a:r>
              <a:rPr lang="en-US" dirty="0"/>
              <a:t>Evacuation Routes</a:t>
            </a:r>
          </a:p>
        </p:txBody>
      </p:sp>
      <p:sp>
        <p:nvSpPr>
          <p:cNvPr id="2" name="Rectangle 1">
            <a:extLst>
              <a:ext uri="{FF2B5EF4-FFF2-40B4-BE49-F238E27FC236}">
                <a16:creationId xmlns:a16="http://schemas.microsoft.com/office/drawing/2014/main" id="{04FCC843-7E0C-4C92-8BFF-AB5AE717357F}"/>
              </a:ext>
            </a:extLst>
          </p:cNvPr>
          <p:cNvSpPr/>
          <p:nvPr/>
        </p:nvSpPr>
        <p:spPr>
          <a:xfrm>
            <a:off x="547396" y="1161881"/>
            <a:ext cx="6096000" cy="4123693"/>
          </a:xfrm>
          <a:prstGeom prst="rect">
            <a:avLst/>
          </a:prstGeom>
        </p:spPr>
        <p:txBody>
          <a:bodyPr>
            <a:spAutoFit/>
          </a:bodyPr>
          <a:lstStyle/>
          <a:p>
            <a:pPr>
              <a:lnSpc>
                <a:spcPct val="107000"/>
              </a:lnSpc>
              <a:spcBef>
                <a:spcPts val="3000"/>
              </a:spcBef>
              <a:spcAft>
                <a:spcPts val="1500"/>
              </a:spcAft>
            </a:pPr>
            <a:r>
              <a:rPr lang="en-US" sz="2000" b="1" dirty="0">
                <a:solidFill>
                  <a:srgbClr val="000000"/>
                </a:solidFill>
                <a:latin typeface="Roboto Condensed"/>
                <a:ea typeface="Times New Roman" panose="02020603050405020304" pitchFamily="18" charset="0"/>
                <a:cs typeface="Times New Roman" panose="02020603050405020304" pitchFamily="18" charset="0"/>
              </a:rPr>
              <a:t>Evacuation Routes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Take the shortest route An Evacuation Route Map with at least two routes (if possible).*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Drive your planned route of escape before an actual emergency.  This is most likely the route you normally take to leave your community, as that's typically the shortest and is the route you're most familiar with.</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darkness and flames of a fire can be disorienting. Familiar landmarks may not be recognizable.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i="1" dirty="0">
                <a:solidFill>
                  <a:srgbClr val="000000"/>
                </a:solidFill>
                <a:latin typeface="Times New Roman" panose="02020603050405020304" pitchFamily="18" charset="0"/>
                <a:ea typeface="Times New Roman" panose="02020603050405020304" pitchFamily="18" charset="0"/>
              </a:rPr>
              <a:t>*During an evacuation, law enforcement or emergency personnel may direct you to an alternate route.  Always follow their directions</a:t>
            </a:r>
            <a:endParaRPr lang="en-US" dirty="0"/>
          </a:p>
        </p:txBody>
      </p:sp>
      <p:pic>
        <p:nvPicPr>
          <p:cNvPr id="19458" name="Picture 2" descr="Person in blue speaks with a law enforcement agent in front of a road closed sign">
            <a:extLst>
              <a:ext uri="{FF2B5EF4-FFF2-40B4-BE49-F238E27FC236}">
                <a16:creationId xmlns:a16="http://schemas.microsoft.com/office/drawing/2014/main" id="{B1481262-D72D-4D68-B452-4485F429A0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4827" y="709128"/>
            <a:ext cx="3732536" cy="3731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66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ADF1E9-63C7-4DAF-8071-659553BD90EE}"/>
              </a:ext>
            </a:extLst>
          </p:cNvPr>
          <p:cNvSpPr>
            <a:spLocks noGrp="1"/>
          </p:cNvSpPr>
          <p:nvPr>
            <p:ph type="title" idx="4294967295"/>
          </p:nvPr>
        </p:nvSpPr>
        <p:spPr>
          <a:xfrm>
            <a:off x="838200" y="-2206625"/>
            <a:ext cx="10515600" cy="1325563"/>
          </a:xfrm>
        </p:spPr>
        <p:txBody>
          <a:bodyPr/>
          <a:lstStyle/>
          <a:p>
            <a:r>
              <a:rPr lang="en-US" dirty="0"/>
              <a:t>Install Battery</a:t>
            </a:r>
            <a:r>
              <a:rPr lang="en-US" baseline="0" dirty="0"/>
              <a:t> Backups for Garage and Communications</a:t>
            </a:r>
            <a:endParaRPr lang="en-US" dirty="0"/>
          </a:p>
        </p:txBody>
      </p:sp>
      <p:sp>
        <p:nvSpPr>
          <p:cNvPr id="2" name="Rectangle 1">
            <a:extLst>
              <a:ext uri="{FF2B5EF4-FFF2-40B4-BE49-F238E27FC236}">
                <a16:creationId xmlns:a16="http://schemas.microsoft.com/office/drawing/2014/main" id="{A9747B92-CE79-4B6B-AC5B-2CF77465C28F}"/>
              </a:ext>
            </a:extLst>
          </p:cNvPr>
          <p:cNvSpPr/>
          <p:nvPr/>
        </p:nvSpPr>
        <p:spPr>
          <a:xfrm>
            <a:off x="784194" y="536886"/>
            <a:ext cx="6096000" cy="5446876"/>
          </a:xfrm>
          <a:prstGeom prst="rect">
            <a:avLst/>
          </a:prstGeom>
        </p:spPr>
        <p:txBody>
          <a:bodyPr>
            <a:spAutoFit/>
          </a:bodyPr>
          <a:lstStyle/>
          <a:p>
            <a:pPr>
              <a:lnSpc>
                <a:spcPct val="107000"/>
              </a:lnSpc>
              <a:spcBef>
                <a:spcPts val="3000"/>
              </a:spcBef>
              <a:spcAft>
                <a:spcPts val="1500"/>
              </a:spcAft>
            </a:pPr>
            <a:r>
              <a:rPr lang="en-US" sz="2000" b="1" dirty="0">
                <a:solidFill>
                  <a:srgbClr val="000000"/>
                </a:solidFill>
                <a:latin typeface="Roboto Condensed"/>
                <a:ea typeface="Times New Roman" panose="02020603050405020304" pitchFamily="18" charset="0"/>
                <a:cs typeface="Times New Roman" panose="02020603050405020304" pitchFamily="18" charset="0"/>
              </a:rPr>
              <a:t>Install BATTERY BACKUPS FOR GARAGE DOORS AND COMMUNICATIONS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It's very common for the power to go out before a fire strikes, since fire and winds can damage electrical infrastructure.  You need to be prepared to communicate and escape, even without power.  How will you receive warning at night if the power is out, and how will you open your garage door to evacuate if there is no power?</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For garage doors, a </a:t>
            </a:r>
            <a:r>
              <a:rPr lang="en-US" dirty="0">
                <a:solidFill>
                  <a:srgbClr val="0027DC"/>
                </a:solidFill>
                <a:latin typeface="Times New Roman" panose="02020603050405020304" pitchFamily="18" charset="0"/>
                <a:ea typeface="Times New Roman" panose="02020603050405020304" pitchFamily="18" charset="0"/>
                <a:cs typeface="Times New Roman" panose="02020603050405020304" pitchFamily="18" charset="0"/>
                <a:hlinkClick r:id="rId2"/>
              </a:rPr>
              <a:t>battery backup</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should be installed.  They typically cost less than $100, and can be installed by homeowners.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Check with your garage door opener manufacturer to see if they make a battery specific to your opener model, although universal models are available.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Genie Garage Door Opener Battery Backup">
            <a:extLst>
              <a:ext uri="{FF2B5EF4-FFF2-40B4-BE49-F238E27FC236}">
                <a16:creationId xmlns:a16="http://schemas.microsoft.com/office/drawing/2014/main" id="{30F2A48B-3B00-485E-A848-F34193E0E5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1228" y="2308193"/>
            <a:ext cx="3262822" cy="2747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316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72600-297D-4510-9B86-7D434B9CC9CD}"/>
              </a:ext>
            </a:extLst>
          </p:cNvPr>
          <p:cNvSpPr>
            <a:spLocks noGrp="1"/>
          </p:cNvSpPr>
          <p:nvPr>
            <p:ph type="title"/>
          </p:nvPr>
        </p:nvSpPr>
        <p:spPr/>
        <p:txBody>
          <a:bodyPr>
            <a:normAutofit fontScale="90000"/>
          </a:bodyPr>
          <a:lstStyle/>
          <a:p>
            <a:r>
              <a:rPr lang="en-US" b="1" dirty="0"/>
              <a:t>REGISTER TO RECEIVE EVACUATION NOTICES &amp; Fire Information</a:t>
            </a:r>
            <a:br>
              <a:rPr lang="en-US" dirty="0"/>
            </a:br>
            <a:endParaRPr lang="en-US" dirty="0"/>
          </a:p>
        </p:txBody>
      </p:sp>
      <p:sp>
        <p:nvSpPr>
          <p:cNvPr id="3" name="Content Placeholder 2">
            <a:extLst>
              <a:ext uri="{FF2B5EF4-FFF2-40B4-BE49-F238E27FC236}">
                <a16:creationId xmlns:a16="http://schemas.microsoft.com/office/drawing/2014/main" id="{E8D3E92A-7143-4B26-9503-F6F060EF6C63}"/>
              </a:ext>
            </a:extLst>
          </p:cNvPr>
          <p:cNvSpPr>
            <a:spLocks noGrp="1"/>
          </p:cNvSpPr>
          <p:nvPr>
            <p:ph idx="1"/>
          </p:nvPr>
        </p:nvSpPr>
        <p:spPr/>
        <p:txBody>
          <a:bodyPr/>
          <a:lstStyle/>
          <a:p>
            <a:r>
              <a:rPr lang="en-US" dirty="0"/>
              <a:t>In an emergency, officials may use many different tools to communicate information and instructions to the community: </a:t>
            </a:r>
          </a:p>
          <a:p>
            <a:r>
              <a:rPr lang="en-US" dirty="0"/>
              <a:t>CODERED</a:t>
            </a:r>
          </a:p>
          <a:p>
            <a:endParaRPr lang="en-US" dirty="0"/>
          </a:p>
        </p:txBody>
      </p:sp>
      <p:pic>
        <p:nvPicPr>
          <p:cNvPr id="12290" name="Picture 2" descr="CodeRED Emergency Notifications logo">
            <a:extLst>
              <a:ext uri="{FF2B5EF4-FFF2-40B4-BE49-F238E27FC236}">
                <a16:creationId xmlns:a16="http://schemas.microsoft.com/office/drawing/2014/main" id="{F793DFAA-2901-4489-95F6-73CD8720E6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2889" y="3247054"/>
            <a:ext cx="4693201" cy="2059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531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B17368-D1C4-4629-A11F-18E2F0CD24D8}"/>
              </a:ext>
            </a:extLst>
          </p:cNvPr>
          <p:cNvSpPr>
            <a:spLocks noGrp="1"/>
          </p:cNvSpPr>
          <p:nvPr>
            <p:ph type="title" idx="4294967295"/>
          </p:nvPr>
        </p:nvSpPr>
        <p:spPr>
          <a:xfrm>
            <a:off x="1676400" y="0"/>
            <a:ext cx="10515600" cy="1325563"/>
          </a:xfrm>
        </p:spPr>
        <p:txBody>
          <a:bodyPr/>
          <a:lstStyle/>
          <a:p>
            <a:r>
              <a:rPr lang="en-US" dirty="0"/>
              <a:t>Use a Uninterruptible Power Supply</a:t>
            </a:r>
          </a:p>
        </p:txBody>
      </p:sp>
      <p:sp>
        <p:nvSpPr>
          <p:cNvPr id="2" name="Rectangle 1">
            <a:extLst>
              <a:ext uri="{FF2B5EF4-FFF2-40B4-BE49-F238E27FC236}">
                <a16:creationId xmlns:a16="http://schemas.microsoft.com/office/drawing/2014/main" id="{E1BE9EC0-C313-4F02-B936-5653E68973D5}"/>
              </a:ext>
            </a:extLst>
          </p:cNvPr>
          <p:cNvSpPr/>
          <p:nvPr/>
        </p:nvSpPr>
        <p:spPr>
          <a:xfrm>
            <a:off x="3048000" y="1227244"/>
            <a:ext cx="6096000" cy="4403513"/>
          </a:xfrm>
          <a:prstGeom prst="rect">
            <a:avLst/>
          </a:prstGeom>
        </p:spPr>
        <p:txBody>
          <a:bodyPr>
            <a:spAutoFit/>
          </a:bodyPr>
          <a:lstStyle/>
          <a:p>
            <a:pPr>
              <a:lnSpc>
                <a:spcPct val="107000"/>
              </a:lnSpc>
              <a:spcBef>
                <a:spcPts val="1500"/>
              </a:spcBef>
              <a:spcAft>
                <a:spcPts val="150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For home phones and internet connections, a </a:t>
            </a:r>
            <a:r>
              <a:rPr lang="en-US" dirty="0">
                <a:solidFill>
                  <a:srgbClr val="0027DC"/>
                </a:solidFill>
                <a:latin typeface="Times New Roman" panose="02020603050405020304" pitchFamily="18" charset="0"/>
                <a:ea typeface="Times New Roman" panose="02020603050405020304" pitchFamily="18" charset="0"/>
                <a:cs typeface="Times New Roman" panose="02020603050405020304" pitchFamily="18" charset="0"/>
                <a:hlinkClick r:id="rId2"/>
              </a:rPr>
              <a:t>"UPS" Uninterruptible Power Supply</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is a good option (link is for Amazon, however they are available locally, in-stock at Best Buy, Costco, and other electronics stores).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larger the UPS is, the longer it will last when the power goes out (consider the </a:t>
            </a:r>
            <a:r>
              <a:rPr lang="en-US" dirty="0">
                <a:solidFill>
                  <a:srgbClr val="0027DC"/>
                </a:solidFill>
                <a:latin typeface="Times New Roman" panose="02020603050405020304" pitchFamily="18" charset="0"/>
                <a:ea typeface="Times New Roman" panose="02020603050405020304" pitchFamily="18" charset="0"/>
                <a:cs typeface="Times New Roman" panose="02020603050405020304" pitchFamily="18" charset="0"/>
                <a:hlinkClick r:id="rId3"/>
              </a:rPr>
              <a:t>1500VA model</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about $150).  Consider keeping one dedicated to your home phone, and another dedicated to your internet cable modem.  A 1500VA model will last about 2 hours when attached to a cable modem and router, and a home phone may last up to 24 hours, depending on usage.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Please consult with the manufacturer for specifics and installation instructions.  Test regularly to confirm function.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descr="APC  Uninterruptible Power Supply">
            <a:extLst>
              <a:ext uri="{FF2B5EF4-FFF2-40B4-BE49-F238E27FC236}">
                <a16:creationId xmlns:a16="http://schemas.microsoft.com/office/drawing/2014/main" id="{B856349E-9C43-40A5-A47D-4512FDAF48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2797" y="2338387"/>
            <a:ext cx="2095500" cy="218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495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8DE11C-CDB5-462E-A505-F75477713934}"/>
              </a:ext>
            </a:extLst>
          </p:cNvPr>
          <p:cNvSpPr>
            <a:spLocks noGrp="1"/>
          </p:cNvSpPr>
          <p:nvPr>
            <p:ph type="title" idx="4294967295"/>
          </p:nvPr>
        </p:nvSpPr>
        <p:spPr>
          <a:xfrm>
            <a:off x="723529" y="-2111375"/>
            <a:ext cx="10515600" cy="1325563"/>
          </a:xfrm>
        </p:spPr>
        <p:txBody>
          <a:bodyPr/>
          <a:lstStyle/>
          <a:p>
            <a:r>
              <a:rPr lang="en-US" dirty="0"/>
              <a:t>What if there is traffic or my road is blocked?</a:t>
            </a:r>
          </a:p>
        </p:txBody>
      </p:sp>
      <p:sp>
        <p:nvSpPr>
          <p:cNvPr id="2" name="Rectangle 1">
            <a:extLst>
              <a:ext uri="{FF2B5EF4-FFF2-40B4-BE49-F238E27FC236}">
                <a16:creationId xmlns:a16="http://schemas.microsoft.com/office/drawing/2014/main" id="{6F1E05E5-6DDF-4E38-80FB-DDE249CC0561}"/>
              </a:ext>
            </a:extLst>
          </p:cNvPr>
          <p:cNvSpPr/>
          <p:nvPr/>
        </p:nvSpPr>
        <p:spPr>
          <a:xfrm>
            <a:off x="500109" y="733736"/>
            <a:ext cx="6096000" cy="5159426"/>
          </a:xfrm>
          <a:prstGeom prst="rect">
            <a:avLst/>
          </a:prstGeom>
        </p:spPr>
        <p:txBody>
          <a:bodyPr>
            <a:spAutoFit/>
          </a:bodyPr>
          <a:lstStyle/>
          <a:p>
            <a:pPr>
              <a:lnSpc>
                <a:spcPct val="107000"/>
              </a:lnSpc>
              <a:spcBef>
                <a:spcPts val="3000"/>
              </a:spcBef>
              <a:spcAft>
                <a:spcPts val="1500"/>
              </a:spcAft>
            </a:pPr>
            <a:r>
              <a:rPr lang="en-US" sz="2000" b="1" dirty="0">
                <a:solidFill>
                  <a:srgbClr val="000000"/>
                </a:solidFill>
                <a:latin typeface="Roboto Condensed"/>
                <a:ea typeface="Times New Roman" panose="02020603050405020304" pitchFamily="18" charset="0"/>
                <a:cs typeface="Times New Roman" panose="02020603050405020304" pitchFamily="18" charset="0"/>
              </a:rPr>
              <a:t>WHAT IF there is traffic or MY ROAD IS BLOCKED?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Don't panic! Law enforcement can move a large number of vehicles through intersections. Remember that your car provides a tremendous amount of protection from heat, smoke, and embers.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Stay calm.</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Don't abandon your car in the roadway or where it will impede the evacuation of others.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Being stuck in traffic in your car, </a:t>
            </a:r>
            <a:r>
              <a:rPr lang="en-US" sz="1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on unburnable pavement</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is almost always safer than being exposed on foot.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Drive calmly and safely.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Visibility will be low, proceed carefully.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Turn your lights on.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presence of fire or flames on the roadside does not necessarily mean your road is blocked.  You can usually safely drive when there is fire burning on the roadsides.  </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170" name="Picture 2" descr="Wildfire rages on the side of a road">
            <a:extLst>
              <a:ext uri="{FF2B5EF4-FFF2-40B4-BE49-F238E27FC236}">
                <a16:creationId xmlns:a16="http://schemas.microsoft.com/office/drawing/2014/main" id="{3D855B88-6D4C-406B-9046-BD8D550B5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5704" y="1367161"/>
            <a:ext cx="3443425" cy="3154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354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A6BF6B-D52D-45D2-8C7A-02CAF0E6EB51}"/>
              </a:ext>
            </a:extLst>
          </p:cNvPr>
          <p:cNvSpPr>
            <a:spLocks noGrp="1"/>
          </p:cNvSpPr>
          <p:nvPr>
            <p:ph type="title" idx="4294967295"/>
          </p:nvPr>
        </p:nvSpPr>
        <p:spPr>
          <a:xfrm>
            <a:off x="589625" y="0"/>
            <a:ext cx="10515600" cy="1325563"/>
          </a:xfrm>
        </p:spPr>
        <p:txBody>
          <a:bodyPr/>
          <a:lstStyle/>
          <a:p>
            <a:r>
              <a:rPr lang="en-US" dirty="0"/>
              <a:t>What if there is traffic</a:t>
            </a:r>
            <a:r>
              <a:rPr lang="en-US" baseline="0" dirty="0"/>
              <a:t> or my road is blocked? Continued…</a:t>
            </a:r>
            <a:endParaRPr lang="en-US" dirty="0"/>
          </a:p>
        </p:txBody>
      </p:sp>
      <p:sp>
        <p:nvSpPr>
          <p:cNvPr id="2" name="Rectangle 1">
            <a:extLst>
              <a:ext uri="{FF2B5EF4-FFF2-40B4-BE49-F238E27FC236}">
                <a16:creationId xmlns:a16="http://schemas.microsoft.com/office/drawing/2014/main" id="{F6B9E310-83DD-4AFA-BD2C-2E05B9D12815}"/>
              </a:ext>
            </a:extLst>
          </p:cNvPr>
          <p:cNvSpPr/>
          <p:nvPr/>
        </p:nvSpPr>
        <p:spPr>
          <a:xfrm>
            <a:off x="2799425" y="1351893"/>
            <a:ext cx="6096000" cy="4154214"/>
          </a:xfrm>
          <a:prstGeom prst="rect">
            <a:avLst/>
          </a:prstGeom>
        </p:spPr>
        <p:txBody>
          <a:bodyPr>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If the road is blocked, try to clear the obstruction (if it's safe to exit your vehicle).</a:t>
            </a:r>
            <a:endPar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If an alternate route is available and your main route is blocked, take it.</a:t>
            </a:r>
            <a:endPar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Try to drive away from the fire if possible, and take the shortest route to a valley floor if you're on a hillside.</a:t>
            </a:r>
            <a:endPar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Do not leave your vehicle unless there is no other option or your car is on fire.  Leaving your car is a last resort and may prove deadly.  You are almost always safer in your car or a building.  </a:t>
            </a:r>
            <a:endPar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Do not abandon your car in the roadway.  Park it off the road if there is no other option.</a:t>
            </a:r>
            <a:endPar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Take refuge in an open area like a ballfield, large parking lot, or shelter inside a building if no quick escape route is available. </a:t>
            </a:r>
            <a:endPar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If you must shelter indoors, close doors and windows, stay low (lay on the floor, crawl to move if there is smoke or heat in the building), and stay near a door.  Stay inside until the fire passes or conditions become untenable.</a:t>
            </a:r>
            <a:endPar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2235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026E7E-46B5-4557-A67E-3A04217B8E86}"/>
              </a:ext>
            </a:extLst>
          </p:cNvPr>
          <p:cNvSpPr>
            <a:spLocks noGrp="1"/>
          </p:cNvSpPr>
          <p:nvPr>
            <p:ph type="title"/>
          </p:nvPr>
        </p:nvSpPr>
        <p:spPr>
          <a:xfrm>
            <a:off x="685800" y="-1749425"/>
            <a:ext cx="10515600" cy="1325563"/>
          </a:xfrm>
        </p:spPr>
        <p:txBody>
          <a:bodyPr/>
          <a:lstStyle/>
          <a:p>
            <a:r>
              <a:rPr lang="en-US" dirty="0"/>
              <a:t>My Neighborhood</a:t>
            </a:r>
            <a:r>
              <a:rPr lang="en-US" baseline="0" dirty="0"/>
              <a:t> is one way in, one way out!</a:t>
            </a:r>
            <a:endParaRPr lang="en-US" dirty="0"/>
          </a:p>
        </p:txBody>
      </p:sp>
      <p:sp>
        <p:nvSpPr>
          <p:cNvPr id="3" name="Content Placeholder 2">
            <a:extLst>
              <a:ext uri="{FF2B5EF4-FFF2-40B4-BE49-F238E27FC236}">
                <a16:creationId xmlns:a16="http://schemas.microsoft.com/office/drawing/2014/main" id="{2F38005F-67F3-4984-89A5-A2E465F3B5AB}"/>
              </a:ext>
            </a:extLst>
          </p:cNvPr>
          <p:cNvSpPr>
            <a:spLocks noGrp="1"/>
          </p:cNvSpPr>
          <p:nvPr>
            <p:ph idx="1"/>
          </p:nvPr>
        </p:nvSpPr>
        <p:spPr/>
        <p:txBody>
          <a:bodyPr>
            <a:normAutofit fontScale="85000" lnSpcReduction="20000"/>
          </a:bodyPr>
          <a:lstStyle/>
          <a:p>
            <a:r>
              <a:rPr lang="en-US" b="1" dirty="0"/>
              <a:t>MY NEIGHBORHOOD IS ONE WAY IN, ONE WAY OUT!</a:t>
            </a:r>
            <a:endParaRPr lang="en-US" sz="2000" dirty="0"/>
          </a:p>
          <a:p>
            <a:r>
              <a:rPr lang="en-US" dirty="0"/>
              <a:t>If you live in a "one way in, one way out" neighborhood, as is common in Marin, your escape route is predetermined.</a:t>
            </a:r>
            <a:endParaRPr lang="en-US" sz="2400" dirty="0"/>
          </a:p>
          <a:p>
            <a:pPr lvl="0"/>
            <a:r>
              <a:rPr lang="en-US" dirty="0"/>
              <a:t>Use the "one-way-out" direction and leave!  Drive towards your neighborhood's exit, and to the nearest town away from the fire. </a:t>
            </a:r>
            <a:endParaRPr lang="en-US" sz="2400" dirty="0"/>
          </a:p>
          <a:p>
            <a:pPr lvl="0"/>
            <a:r>
              <a:rPr lang="en-US" dirty="0"/>
              <a:t>Follow instructions in the alert messages if they provide evacuation shelter or escape route information.</a:t>
            </a:r>
            <a:endParaRPr lang="en-US" sz="2400" dirty="0"/>
          </a:p>
          <a:p>
            <a:pPr lvl="0"/>
            <a:r>
              <a:rPr lang="en-US" dirty="0"/>
              <a:t>Do not attempt to evacuate by fire roads or open spaces where you might be exposed to burning vegetation.  Fire roads are almost always more dangerous than being in your car on the pavement.</a:t>
            </a:r>
            <a:endParaRPr lang="en-US" sz="2400" dirty="0"/>
          </a:p>
          <a:p>
            <a:pPr lvl="0"/>
            <a:r>
              <a:rPr lang="en-US" i="1" dirty="0"/>
              <a:t>But fire engines will block my escape! </a:t>
            </a:r>
            <a:endParaRPr lang="en-US" sz="2400" dirty="0"/>
          </a:p>
          <a:p>
            <a:pPr lvl="1"/>
            <a:r>
              <a:rPr lang="en-US" dirty="0"/>
              <a:t>When evacuation has been ordered, the fire's Incident Commander will instruct fire engines not to enter areas where evacuation is occurring and two-way passage is not possible.  Evacuation is the number one priority for firefighters.</a:t>
            </a:r>
            <a:endParaRPr lang="en-US" sz="2000" dirty="0"/>
          </a:p>
          <a:p>
            <a:endParaRPr lang="en-US" dirty="0"/>
          </a:p>
        </p:txBody>
      </p:sp>
    </p:spTree>
    <p:extLst>
      <p:ext uri="{BB962C8B-B14F-4D97-AF65-F5344CB8AC3E}">
        <p14:creationId xmlns:p14="http://schemas.microsoft.com/office/powerpoint/2010/main" val="478965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073914-B398-4F8E-8561-53A3B436B813}"/>
              </a:ext>
            </a:extLst>
          </p:cNvPr>
          <p:cNvSpPr>
            <a:spLocks noGrp="1"/>
          </p:cNvSpPr>
          <p:nvPr>
            <p:ph type="title" idx="4294967295"/>
          </p:nvPr>
        </p:nvSpPr>
        <p:spPr>
          <a:xfrm>
            <a:off x="727166" y="-1325563"/>
            <a:ext cx="10515600" cy="1325563"/>
          </a:xfrm>
        </p:spPr>
        <p:txBody>
          <a:bodyPr/>
          <a:lstStyle/>
          <a:p>
            <a:r>
              <a:rPr lang="en-US" dirty="0"/>
              <a:t>If you are unable to evacuate on your own</a:t>
            </a:r>
          </a:p>
        </p:txBody>
      </p:sp>
      <p:sp>
        <p:nvSpPr>
          <p:cNvPr id="2" name="Rectangle 1">
            <a:extLst>
              <a:ext uri="{FF2B5EF4-FFF2-40B4-BE49-F238E27FC236}">
                <a16:creationId xmlns:a16="http://schemas.microsoft.com/office/drawing/2014/main" id="{6EE6AD75-5FD5-45AB-AE1C-E923059763DD}"/>
              </a:ext>
            </a:extLst>
          </p:cNvPr>
          <p:cNvSpPr/>
          <p:nvPr/>
        </p:nvSpPr>
        <p:spPr>
          <a:xfrm>
            <a:off x="566057" y="2128776"/>
            <a:ext cx="6096000" cy="2879122"/>
          </a:xfrm>
          <a:prstGeom prst="rect">
            <a:avLst/>
          </a:prstGeom>
        </p:spPr>
        <p:txBody>
          <a:bodyPr>
            <a:spAutoFit/>
          </a:bodyPr>
          <a:lstStyle/>
          <a:p>
            <a:pPr>
              <a:lnSpc>
                <a:spcPct val="107000"/>
              </a:lnSpc>
              <a:spcBef>
                <a:spcPts val="3000"/>
              </a:spcBef>
              <a:spcAft>
                <a:spcPts val="1500"/>
              </a:spcAft>
            </a:pPr>
            <a:r>
              <a:rPr lang="en-US" sz="2800" b="1" dirty="0">
                <a:solidFill>
                  <a:srgbClr val="000000"/>
                </a:solidFill>
                <a:latin typeface="Roboto Condensed"/>
                <a:ea typeface="Times New Roman" panose="02020603050405020304" pitchFamily="18" charset="0"/>
                <a:cs typeface="Times New Roman" panose="02020603050405020304" pitchFamily="18" charset="0"/>
              </a:rPr>
              <a:t>If you Are Unable to Evacuate on your own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Ask a neighbor to assist you or give you a ride.  Pre-plan a list of neighbors who may be able to assist you.</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Call 911 if you are disabled or need assistance to evacuate.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If first responders are in your neighborhood, attempt to notify them that you require assistance.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266" name="Picture 2" descr="Neighbors helping each other evacuate during a flood">
            <a:extLst>
              <a:ext uri="{FF2B5EF4-FFF2-40B4-BE49-F238E27FC236}">
                <a16:creationId xmlns:a16="http://schemas.microsoft.com/office/drawing/2014/main" id="{51946F88-656B-4616-84BA-3916F5C21D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5131" y="1436914"/>
            <a:ext cx="3387635" cy="3072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455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6FE0A0-C664-4B21-A1EE-DF3906ED59CF}"/>
              </a:ext>
            </a:extLst>
          </p:cNvPr>
          <p:cNvSpPr>
            <a:spLocks noGrp="1"/>
          </p:cNvSpPr>
          <p:nvPr>
            <p:ph type="title" idx="4294967295"/>
          </p:nvPr>
        </p:nvSpPr>
        <p:spPr>
          <a:xfrm>
            <a:off x="838200" y="-1825625"/>
            <a:ext cx="10515600" cy="1325563"/>
          </a:xfrm>
        </p:spPr>
        <p:txBody>
          <a:bodyPr/>
          <a:lstStyle/>
          <a:p>
            <a:r>
              <a:rPr lang="en-US" dirty="0"/>
              <a:t>Fire Roads</a:t>
            </a:r>
          </a:p>
        </p:txBody>
      </p:sp>
      <p:sp>
        <p:nvSpPr>
          <p:cNvPr id="2" name="Rectangle 1">
            <a:extLst>
              <a:ext uri="{FF2B5EF4-FFF2-40B4-BE49-F238E27FC236}">
                <a16:creationId xmlns:a16="http://schemas.microsoft.com/office/drawing/2014/main" id="{1F27CFC9-BB3D-4DED-A278-ABD75F933483}"/>
              </a:ext>
            </a:extLst>
          </p:cNvPr>
          <p:cNvSpPr/>
          <p:nvPr/>
        </p:nvSpPr>
        <p:spPr>
          <a:xfrm>
            <a:off x="3048000" y="167466"/>
            <a:ext cx="6096000" cy="6523068"/>
          </a:xfrm>
          <a:prstGeom prst="rect">
            <a:avLst/>
          </a:prstGeom>
        </p:spPr>
        <p:txBody>
          <a:bodyPr>
            <a:spAutoFit/>
          </a:bodyPr>
          <a:lstStyle/>
          <a:p>
            <a:pPr>
              <a:lnSpc>
                <a:spcPct val="107000"/>
              </a:lnSpc>
              <a:spcBef>
                <a:spcPts val="3000"/>
              </a:spcBef>
              <a:spcAft>
                <a:spcPts val="1500"/>
              </a:spcAft>
            </a:pPr>
            <a:r>
              <a:rPr lang="en-US" sz="2800" b="1" dirty="0">
                <a:solidFill>
                  <a:srgbClr val="000000"/>
                </a:solidFill>
                <a:latin typeface="Roboto Condensed"/>
                <a:ea typeface="Times New Roman" panose="02020603050405020304" pitchFamily="18" charset="0"/>
                <a:cs typeface="Times New Roman" panose="02020603050405020304" pitchFamily="18" charset="0"/>
              </a:rPr>
              <a:t>Fire Roads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Fire roads (or other unpaved or locked roads leading to open spaces) are </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NEVER</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safe or viable evacuation routes during wildfires!  Stay on pavement and evacuate towards major roads and away from the fire, unless instructed otherwise by emergency personnel.</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Even if your evacuation route is blocked, you're almost always better off remaining in your car or taking shelter in a house until the fire passes.  Walking into unburned, open areas surrounded by vegetation is the MOST DANGEROUS THING YOU CAN DO during a wildfire.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During wildfires, always follow the instructions of law enforcement officers or firefighters.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Unless instructed otherwise, you should ALWAYS plan to </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evacuate downhill towards major roads and away from the fire.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2348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815DA7-F847-4467-849A-6472342677A5}"/>
              </a:ext>
            </a:extLst>
          </p:cNvPr>
          <p:cNvSpPr>
            <a:spLocks noGrp="1"/>
          </p:cNvSpPr>
          <p:nvPr>
            <p:ph type="title" idx="4294967295"/>
          </p:nvPr>
        </p:nvSpPr>
        <p:spPr>
          <a:xfrm>
            <a:off x="704850" y="-1825625"/>
            <a:ext cx="10515600" cy="1325563"/>
          </a:xfrm>
        </p:spPr>
        <p:txBody>
          <a:bodyPr/>
          <a:lstStyle/>
          <a:p>
            <a:r>
              <a:rPr lang="en-US" dirty="0"/>
              <a:t>If you become trapped</a:t>
            </a:r>
          </a:p>
        </p:txBody>
      </p:sp>
      <p:sp>
        <p:nvSpPr>
          <p:cNvPr id="2" name="Rectangle 1">
            <a:extLst>
              <a:ext uri="{FF2B5EF4-FFF2-40B4-BE49-F238E27FC236}">
                <a16:creationId xmlns:a16="http://schemas.microsoft.com/office/drawing/2014/main" id="{91E1F3A0-3F94-4724-8486-08418550FF89}"/>
              </a:ext>
            </a:extLst>
          </p:cNvPr>
          <p:cNvSpPr/>
          <p:nvPr/>
        </p:nvSpPr>
        <p:spPr>
          <a:xfrm>
            <a:off x="3048000" y="63464"/>
            <a:ext cx="6096000" cy="6731073"/>
          </a:xfrm>
          <a:prstGeom prst="rect">
            <a:avLst/>
          </a:prstGeom>
        </p:spPr>
        <p:txBody>
          <a:bodyPr>
            <a:spAutoFit/>
          </a:bodyPr>
          <a:lstStyle/>
          <a:p>
            <a:pPr>
              <a:lnSpc>
                <a:spcPct val="107000"/>
              </a:lnSpc>
              <a:spcBef>
                <a:spcPts val="3000"/>
              </a:spcBef>
              <a:spcAft>
                <a:spcPts val="1500"/>
              </a:spcAft>
            </a:pPr>
            <a:r>
              <a:rPr lang="en-US" sz="2800" b="1" dirty="0">
                <a:solidFill>
                  <a:srgbClr val="000000"/>
                </a:solidFill>
                <a:latin typeface="Roboto Condensed"/>
                <a:ea typeface="Times New Roman" panose="02020603050405020304" pitchFamily="18" charset="0"/>
                <a:cs typeface="Times New Roman" panose="02020603050405020304" pitchFamily="18" charset="0"/>
              </a:rPr>
              <a:t>If You Become Trapped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Wildfires are unpredictable and spread quickly. Even if you’ve prepared in advance, you may be required to “shelter in place” if ordered or if you find yourself trapped by a wildfire. To survive this frightening scenario, it is important to remain calm and keep everyone together. Prepare yourself mentally for darkness (even during the day), noise, chaos, and the natural urge to flee the safety of your shelter.  If you’re unable to evacuate, it’s probably safer INSIDE a car or building where your airway, eyes, and skin are protected!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Take shelter in the nearby place that is best able to withstand the fire. This may be your home, another building made of more resistant materials or that is less exposed to burning vegetation, your car, or an open outdoor area like an irrigated playing field or parking lot far from vegetation. Stay calm and together while the wildfire passes. When directed, or when the fire outside subsides, move to a safer area.</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If safe evacuation is not an option, follow these steps: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0797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514F1C-878D-486D-BFB5-BE7F6B0C36A5}"/>
              </a:ext>
            </a:extLst>
          </p:cNvPr>
          <p:cNvSpPr>
            <a:spLocks noGrp="1"/>
          </p:cNvSpPr>
          <p:nvPr>
            <p:ph type="title" idx="4294967295"/>
          </p:nvPr>
        </p:nvSpPr>
        <p:spPr>
          <a:xfrm>
            <a:off x="838200" y="-1577975"/>
            <a:ext cx="10515600" cy="1325563"/>
          </a:xfrm>
        </p:spPr>
        <p:txBody>
          <a:bodyPr/>
          <a:lstStyle/>
          <a:p>
            <a:r>
              <a:rPr lang="en-US" dirty="0"/>
              <a:t>Shelter in a House or Building</a:t>
            </a:r>
          </a:p>
        </p:txBody>
      </p:sp>
      <p:sp>
        <p:nvSpPr>
          <p:cNvPr id="2" name="Rectangle 1">
            <a:extLst>
              <a:ext uri="{FF2B5EF4-FFF2-40B4-BE49-F238E27FC236}">
                <a16:creationId xmlns:a16="http://schemas.microsoft.com/office/drawing/2014/main" id="{545AA9BC-C2AF-4A85-AA28-22881E661C16}"/>
              </a:ext>
            </a:extLst>
          </p:cNvPr>
          <p:cNvSpPr/>
          <p:nvPr/>
        </p:nvSpPr>
        <p:spPr>
          <a:xfrm>
            <a:off x="3048000" y="1059826"/>
            <a:ext cx="6096000" cy="4738348"/>
          </a:xfrm>
          <a:prstGeom prst="rect">
            <a:avLst/>
          </a:prstGeom>
        </p:spPr>
        <p:txBody>
          <a:bodyPr>
            <a:spAutoFit/>
          </a:bodyPr>
          <a:lstStyle/>
          <a:p>
            <a:pPr>
              <a:lnSpc>
                <a:spcPct val="107000"/>
              </a:lnSpc>
              <a:spcBef>
                <a:spcPts val="1500"/>
              </a:spcBef>
              <a:spcAft>
                <a:spcPts val="1500"/>
              </a:spcAft>
            </a:pP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Shelter in a House or Building</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building should be your first choice for shelter if evacuation is not possible.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Close all doors and windows and leave them unlocked.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Keep car keys, cell phone, ID, and flashlight with you.</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Gather all family members and pets (in carriers) and lay down near the front door, protecting your airway by breathing near the floor if it becomes smoky or hot.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Monitor the fire and be observant. Watch for small (spot) fires.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Call 9-1-1 and let them know your location.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Leave the house only if it becomes too hot or smoky inside, or when it’s obviously safer outside.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5282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AC953E-12D6-4E70-8DD4-71986757033B}"/>
              </a:ext>
            </a:extLst>
          </p:cNvPr>
          <p:cNvSpPr>
            <a:spLocks noGrp="1"/>
          </p:cNvSpPr>
          <p:nvPr>
            <p:ph type="title" idx="4294967295"/>
          </p:nvPr>
        </p:nvSpPr>
        <p:spPr>
          <a:xfrm>
            <a:off x="838200" y="-1501775"/>
            <a:ext cx="10515600" cy="1325563"/>
          </a:xfrm>
        </p:spPr>
        <p:txBody>
          <a:bodyPr/>
          <a:lstStyle/>
          <a:p>
            <a:r>
              <a:rPr lang="en-US" dirty="0"/>
              <a:t>Shelter</a:t>
            </a:r>
            <a:r>
              <a:rPr lang="en-US" baseline="0" dirty="0"/>
              <a:t> in your car</a:t>
            </a:r>
            <a:endParaRPr lang="en-US" dirty="0"/>
          </a:p>
        </p:txBody>
      </p:sp>
      <p:sp>
        <p:nvSpPr>
          <p:cNvPr id="2" name="Rectangle 1">
            <a:extLst>
              <a:ext uri="{FF2B5EF4-FFF2-40B4-BE49-F238E27FC236}">
                <a16:creationId xmlns:a16="http://schemas.microsoft.com/office/drawing/2014/main" id="{F68972F9-A729-40AB-B9E2-BB134C2ECD59}"/>
              </a:ext>
            </a:extLst>
          </p:cNvPr>
          <p:cNvSpPr/>
          <p:nvPr/>
        </p:nvSpPr>
        <p:spPr>
          <a:xfrm>
            <a:off x="230909" y="409890"/>
            <a:ext cx="6096000" cy="6914072"/>
          </a:xfrm>
          <a:prstGeom prst="rect">
            <a:avLst/>
          </a:prstGeom>
        </p:spPr>
        <p:txBody>
          <a:bodyPr>
            <a:spAutoFit/>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Close all windows and doors, shut off all air vents, and turn off the air conditioner.</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Shelter in Your Car</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If your escape route is blocked and there is no safe building nearby to take refuge in, park and stay in your car - it is far safer than being out in the open.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Never attempt to evacuate by unpaved fire-roads.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Find a place to park on pavement that has little or no vegetation, in an </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outside turn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if on a hillside.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Turn on headlights and emergency flashers to make your car more visible through heavy smoke.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Get below the windows, under blankets (preferably wool) and lie on the floor to shelter yourself from radiant heat if it becomes hot.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Call 9-1-1 and let them know your location.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Stay in the vehicle as long as possible.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Wait until the fire front passes and temperature has dropped outside, then get out and move to a safe area that has already burned.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194" name="Picture 2" descr="Wildfire rages next to a road filled with traffic">
            <a:extLst>
              <a:ext uri="{FF2B5EF4-FFF2-40B4-BE49-F238E27FC236}">
                <a16:creationId xmlns:a16="http://schemas.microsoft.com/office/drawing/2014/main" id="{D2CA33D2-1D10-4F36-8778-6C1BCDE52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0" y="1317048"/>
            <a:ext cx="542925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455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7D7A8E-FE97-4589-B96A-D8F089756F23}"/>
              </a:ext>
            </a:extLst>
          </p:cNvPr>
          <p:cNvSpPr>
            <a:spLocks noGrp="1"/>
          </p:cNvSpPr>
          <p:nvPr>
            <p:ph type="title" idx="4294967295"/>
          </p:nvPr>
        </p:nvSpPr>
        <p:spPr>
          <a:xfrm>
            <a:off x="838200" y="-1482725"/>
            <a:ext cx="10515600" cy="1325563"/>
          </a:xfrm>
        </p:spPr>
        <p:txBody>
          <a:bodyPr/>
          <a:lstStyle/>
          <a:p>
            <a:r>
              <a:rPr lang="en-US" dirty="0"/>
              <a:t>Inside the Home</a:t>
            </a:r>
          </a:p>
        </p:txBody>
      </p:sp>
      <p:sp>
        <p:nvSpPr>
          <p:cNvPr id="2" name="Rectangle 1">
            <a:extLst>
              <a:ext uri="{FF2B5EF4-FFF2-40B4-BE49-F238E27FC236}">
                <a16:creationId xmlns:a16="http://schemas.microsoft.com/office/drawing/2014/main" id="{DEDB83AE-2169-47F8-81DF-0F6E593D6591}"/>
              </a:ext>
            </a:extLst>
          </p:cNvPr>
          <p:cNvSpPr/>
          <p:nvPr/>
        </p:nvSpPr>
        <p:spPr>
          <a:xfrm>
            <a:off x="3048000" y="448462"/>
            <a:ext cx="6096000" cy="5675208"/>
          </a:xfrm>
          <a:prstGeom prst="rect">
            <a:avLst/>
          </a:prstGeom>
        </p:spPr>
        <p:txBody>
          <a:bodyPr>
            <a:spAutoFit/>
          </a:bodyPr>
          <a:lstStyle/>
          <a:p>
            <a:pPr>
              <a:lnSpc>
                <a:spcPct val="107000"/>
              </a:lnSpc>
              <a:spcBef>
                <a:spcPts val="3000"/>
              </a:spcBef>
              <a:spcAft>
                <a:spcPts val="1500"/>
              </a:spcAft>
            </a:pPr>
            <a:r>
              <a:rPr lang="en-US" sz="2000" b="1" dirty="0">
                <a:solidFill>
                  <a:srgbClr val="000000"/>
                </a:solidFill>
                <a:latin typeface="Roboto Condensed"/>
                <a:ea typeface="Times New Roman" panose="02020603050405020304" pitchFamily="18" charset="0"/>
                <a:cs typeface="Times New Roman" panose="02020603050405020304" pitchFamily="18" charset="0"/>
              </a:rPr>
              <a:t>INSIDE THE HOME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Keep all family members together.</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Stay inside the house until the fire front passes. Although it may be very hot in the house, it may be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unsurvivable</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outside.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Stay near an exit door, low to the floor.</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Plan for the loss of power and have water stored by filling the sinks and tubs along with buckets inside your house to put out burning embers or small fires.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Have your fire extinguishers out and in convenient locations.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Shelter in a room at the opposite end of your home from where the fire is approaching; making sure you have two possible exit routes.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Close all windows and doors.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If you have an automatic garage door opener, disconnect the unit and operate the door manually.  Close the garage door when evacuating (you may not be able to reopen if the manual latch has been operated.  Become familiar with manual door operation BEFORE a fire strikes!).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Close metal Venetian blinds.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Remove light curtains and other easily combustible materials from windows or draw them well past the perimeter of the window. This will prevent radiant heat from catching the window coverings on fire.</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6973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88A6C-37D4-46DA-A50D-E313841E13FC}"/>
              </a:ext>
            </a:extLst>
          </p:cNvPr>
          <p:cNvSpPr>
            <a:spLocks noGrp="1"/>
          </p:cNvSpPr>
          <p:nvPr>
            <p:ph type="title"/>
          </p:nvPr>
        </p:nvSpPr>
        <p:spPr/>
        <p:txBody>
          <a:bodyPr/>
          <a:lstStyle/>
          <a:p>
            <a:r>
              <a:rPr lang="en-US">
                <a:cs typeface="Calibri Light"/>
              </a:rPr>
              <a:t>What is Code </a:t>
            </a:r>
            <a:r>
              <a:rPr lang="en-US">
                <a:solidFill>
                  <a:srgbClr val="FF0000"/>
                </a:solidFill>
                <a:cs typeface="Calibri Light"/>
              </a:rPr>
              <a:t>Red</a:t>
            </a:r>
            <a:endParaRPr lang="en-US">
              <a:solidFill>
                <a:srgbClr val="FF0000"/>
              </a:solidFill>
            </a:endParaRPr>
          </a:p>
        </p:txBody>
      </p:sp>
      <p:sp>
        <p:nvSpPr>
          <p:cNvPr id="3" name="Content Placeholder 2">
            <a:extLst>
              <a:ext uri="{FF2B5EF4-FFF2-40B4-BE49-F238E27FC236}">
                <a16:creationId xmlns:a16="http://schemas.microsoft.com/office/drawing/2014/main" id="{971F0A22-1B10-46A1-999C-A158BEBBCEBE}"/>
              </a:ext>
            </a:extLst>
          </p:cNvPr>
          <p:cNvSpPr>
            <a:spLocks noGrp="1"/>
          </p:cNvSpPr>
          <p:nvPr>
            <p:ph idx="1"/>
          </p:nvPr>
        </p:nvSpPr>
        <p:spPr/>
        <p:txBody>
          <a:bodyPr vert="horz" lIns="91440" tIns="45720" rIns="91440" bIns="45720" rtlCol="0" anchor="t">
            <a:normAutofit/>
          </a:bodyPr>
          <a:lstStyle/>
          <a:p>
            <a:r>
              <a:rPr lang="en-US" dirty="0">
                <a:ea typeface="+mn-lt"/>
                <a:cs typeface="+mn-lt"/>
              </a:rPr>
              <a:t>Carson City has instituted the CodeRED Emergency Notification System - an ultra-high-speed telephone communication service for emergency notifications.  This system allows us to telephone all or targeted areas of the City in case of an emergency situation that requires immediate action (such as a boil-water notice, missing child or evacuation notices).  The system is capable of dialing 50,000 phone numbers per hour.  It then delivers our recorded message to a live person or an answering machine, making three attempts to connect to any number.</a:t>
            </a:r>
            <a:endParaRPr lang="en-US" dirty="0"/>
          </a:p>
        </p:txBody>
      </p:sp>
    </p:spTree>
    <p:extLst>
      <p:ext uri="{BB962C8B-B14F-4D97-AF65-F5344CB8AC3E}">
        <p14:creationId xmlns:p14="http://schemas.microsoft.com/office/powerpoint/2010/main" val="1477952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AAA73D-5EF5-46B3-B604-EE56B0C28DDE}"/>
              </a:ext>
            </a:extLst>
          </p:cNvPr>
          <p:cNvSpPr>
            <a:spLocks noGrp="1"/>
          </p:cNvSpPr>
          <p:nvPr>
            <p:ph type="title" idx="4294967295"/>
          </p:nvPr>
        </p:nvSpPr>
        <p:spPr>
          <a:xfrm>
            <a:off x="1676400" y="-320675"/>
            <a:ext cx="10515600" cy="1325563"/>
          </a:xfrm>
        </p:spPr>
        <p:txBody>
          <a:bodyPr/>
          <a:lstStyle/>
          <a:p>
            <a:r>
              <a:rPr lang="en-US" dirty="0"/>
              <a:t>Inside the Home continued</a:t>
            </a:r>
          </a:p>
        </p:txBody>
      </p:sp>
      <p:sp>
        <p:nvSpPr>
          <p:cNvPr id="2" name="Rectangle 1">
            <a:extLst>
              <a:ext uri="{FF2B5EF4-FFF2-40B4-BE49-F238E27FC236}">
                <a16:creationId xmlns:a16="http://schemas.microsoft.com/office/drawing/2014/main" id="{F5DCC71B-91A4-4B28-9368-3EED0AA5B07A}"/>
              </a:ext>
            </a:extLst>
          </p:cNvPr>
          <p:cNvSpPr/>
          <p:nvPr/>
        </p:nvSpPr>
        <p:spPr>
          <a:xfrm>
            <a:off x="3048000" y="621725"/>
            <a:ext cx="6096000" cy="5614550"/>
          </a:xfrm>
          <a:prstGeom prst="rect">
            <a:avLst/>
          </a:prstGeom>
        </p:spPr>
        <p:txBody>
          <a:bodyPr>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Move furniture away from windows and sliding glass doors to prevent radiant heat from catching the furniture on fire.</a:t>
            </a:r>
            <a:endPar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Shut off all attic fans, whole house fans, swamp coolers and interior fans to keep smoke and ash from being drawn into house.</a:t>
            </a:r>
            <a:endPar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Bring pets inside and place in pet carriers to control their movement in the house as the roar of the fire comes.</a:t>
            </a:r>
            <a:endPar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Put livestock and horses in an area where fuels have been removed or in an irrigated pasture.</a:t>
            </a:r>
            <a:endPar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Leave exterior and interior lights on for as long as you have power. This helps firefighters to find your house in the dense smoke during a fire.</a:t>
            </a:r>
            <a:endPar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Move wheeled vehicle or equipment away from structures.</a:t>
            </a:r>
            <a:endPar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Shut off natural gas and propane unless needed for running a generator.</a:t>
            </a:r>
            <a:endPar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Connect water hoses and lay them out for best use where they will not get burned during the fire front passing.</a:t>
            </a:r>
            <a:endPar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If you have a wooden fence that connects to the exterior of your home, prevent flames from spreading from the fence to your house by propping open the gate.</a:t>
            </a:r>
            <a:endPar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Move anything that can easily ignite at least 30 feet away from the exterior of your home, including patio furniture and cushions, cloth awnings, barbecues, portable propane tanks, trash cans without lids, and firewood.</a:t>
            </a:r>
            <a:endPar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7334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F04555-E68D-4512-9A23-9416090C4E21}"/>
              </a:ext>
            </a:extLst>
          </p:cNvPr>
          <p:cNvSpPr>
            <a:spLocks noGrp="1"/>
          </p:cNvSpPr>
          <p:nvPr>
            <p:ph type="title" idx="4294967295"/>
          </p:nvPr>
        </p:nvSpPr>
        <p:spPr>
          <a:xfrm>
            <a:off x="838200" y="-1711325"/>
            <a:ext cx="10515600" cy="1325563"/>
          </a:xfrm>
        </p:spPr>
        <p:txBody>
          <a:bodyPr/>
          <a:lstStyle/>
          <a:p>
            <a:r>
              <a:rPr lang="en-US" dirty="0"/>
              <a:t>Outside the home or on foot</a:t>
            </a:r>
          </a:p>
        </p:txBody>
      </p:sp>
      <p:sp>
        <p:nvSpPr>
          <p:cNvPr id="2" name="Rectangle 1">
            <a:extLst>
              <a:ext uri="{FF2B5EF4-FFF2-40B4-BE49-F238E27FC236}">
                <a16:creationId xmlns:a16="http://schemas.microsoft.com/office/drawing/2014/main" id="{4EA7A036-B45D-4467-89F5-799835DF6AA7}"/>
              </a:ext>
            </a:extLst>
          </p:cNvPr>
          <p:cNvSpPr/>
          <p:nvPr/>
        </p:nvSpPr>
        <p:spPr>
          <a:xfrm>
            <a:off x="627017" y="1101441"/>
            <a:ext cx="6096000" cy="4463530"/>
          </a:xfrm>
          <a:prstGeom prst="rect">
            <a:avLst/>
          </a:prstGeom>
        </p:spPr>
        <p:txBody>
          <a:bodyPr>
            <a:spAutoFit/>
          </a:bodyPr>
          <a:lstStyle/>
          <a:p>
            <a:pPr>
              <a:lnSpc>
                <a:spcPct val="107000"/>
              </a:lnSpc>
              <a:spcBef>
                <a:spcPts val="3000"/>
              </a:spcBef>
              <a:spcAft>
                <a:spcPts val="1500"/>
              </a:spcAft>
            </a:pPr>
            <a:r>
              <a:rPr lang="en-US" sz="2000" b="1" dirty="0">
                <a:solidFill>
                  <a:srgbClr val="000000"/>
                </a:solidFill>
                <a:latin typeface="Roboto Condensed"/>
                <a:ea typeface="Times New Roman" panose="02020603050405020304" pitchFamily="18" charset="0"/>
                <a:cs typeface="Times New Roman" panose="02020603050405020304" pitchFamily="18" charset="0"/>
              </a:rPr>
              <a:t>OUTSIDE THE HOME or On Foot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Find an area clear of vegetation, far from dry grass, brush, or trees.  Ball fields, playgrounds, parking lots, golf courses, and other large open areas with pavement or irrigated, mowed lawns may provide safety for short periods.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Look for a ditch, depression, or body of water such as a pool or lake, if no open areas are nearby.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Lie face down, cover up your body.  Protect your airway, by breathing close to the ground, through a dry towel or cloth.  Protect your eyes.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Use your cell phone to call 911.  Advise officials that you are trapped and provide your location (an address or intersection is best).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218" name="Picture 2" descr="Walmart parking lot">
            <a:extLst>
              <a:ext uri="{FF2B5EF4-FFF2-40B4-BE49-F238E27FC236}">
                <a16:creationId xmlns:a16="http://schemas.microsoft.com/office/drawing/2014/main" id="{B06C36D3-E34F-4C94-9B2C-06BFD2442F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9668" y="1314994"/>
            <a:ext cx="3805646" cy="3070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071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A07540-D148-4DEA-8C75-DD42756BEDED}"/>
              </a:ext>
            </a:extLst>
          </p:cNvPr>
          <p:cNvSpPr>
            <a:spLocks noGrp="1"/>
          </p:cNvSpPr>
          <p:nvPr>
            <p:ph type="title" idx="4294967295"/>
          </p:nvPr>
        </p:nvSpPr>
        <p:spPr>
          <a:xfrm>
            <a:off x="514350" y="-1882775"/>
            <a:ext cx="10515600" cy="1325563"/>
          </a:xfrm>
        </p:spPr>
        <p:txBody>
          <a:bodyPr/>
          <a:lstStyle/>
          <a:p>
            <a:r>
              <a:rPr lang="en-US" dirty="0"/>
              <a:t>In your vehicle</a:t>
            </a:r>
          </a:p>
        </p:txBody>
      </p:sp>
      <p:sp>
        <p:nvSpPr>
          <p:cNvPr id="2" name="Rectangle 1">
            <a:extLst>
              <a:ext uri="{FF2B5EF4-FFF2-40B4-BE49-F238E27FC236}">
                <a16:creationId xmlns:a16="http://schemas.microsoft.com/office/drawing/2014/main" id="{9D5E3A1A-CA5E-416B-BDDF-6EFF1F6227A4}"/>
              </a:ext>
            </a:extLst>
          </p:cNvPr>
          <p:cNvSpPr/>
          <p:nvPr/>
        </p:nvSpPr>
        <p:spPr>
          <a:xfrm>
            <a:off x="3048000" y="102962"/>
            <a:ext cx="6096000" cy="6652077"/>
          </a:xfrm>
          <a:prstGeom prst="rect">
            <a:avLst/>
          </a:prstGeom>
        </p:spPr>
        <p:txBody>
          <a:bodyPr>
            <a:spAutoFit/>
          </a:bodyPr>
          <a:lstStyle/>
          <a:p>
            <a:pPr>
              <a:lnSpc>
                <a:spcPct val="107000"/>
              </a:lnSpc>
              <a:spcBef>
                <a:spcPts val="3000"/>
              </a:spcBef>
              <a:spcAft>
                <a:spcPts val="1500"/>
              </a:spcAft>
            </a:pPr>
            <a:r>
              <a:rPr lang="en-US" sz="2000" b="1" dirty="0">
                <a:solidFill>
                  <a:srgbClr val="000000"/>
                </a:solidFill>
                <a:latin typeface="Roboto Condensed"/>
                <a:ea typeface="Times New Roman" panose="02020603050405020304" pitchFamily="18" charset="0"/>
                <a:cs typeface="Times New Roman" panose="02020603050405020304" pitchFamily="18" charset="0"/>
              </a:rPr>
              <a:t>IN YOUR VEHICLE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structure offers more protection than a car so if there is a building nearby get inside it.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If there is no building, park and stay in your car, where it is safer than being out in the open where you could be directly exposure to flames and radiant heat.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Find a safe place to park that has little or no vegetation.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Turn on headlights and emergency flashers to make your car more visible during heavy smoke.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Close all windows and doors, shut off all air vents, and turn off the air conditioner.</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Get below the windows under blankets, preferably wool, and lie on the floor to shelter yourself from the intense radiant heat.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Stay in the vehicle, as it will provide you with some insulation from the heat.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Wait until the fire front passes and temperature has dropped outside then get out and into a safe area that has already burned.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075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D0793B-01EC-4553-97E8-1F1ED837F165}"/>
              </a:ext>
            </a:extLst>
          </p:cNvPr>
          <p:cNvSpPr>
            <a:spLocks noGrp="1"/>
          </p:cNvSpPr>
          <p:nvPr>
            <p:ph type="title" idx="4294967295"/>
          </p:nvPr>
        </p:nvSpPr>
        <p:spPr>
          <a:xfrm>
            <a:off x="838200" y="-2225675"/>
            <a:ext cx="10515600" cy="1325563"/>
          </a:xfrm>
        </p:spPr>
        <p:txBody>
          <a:bodyPr/>
          <a:lstStyle/>
          <a:p>
            <a:r>
              <a:rPr lang="en-US" dirty="0"/>
              <a:t>Returning Home</a:t>
            </a:r>
          </a:p>
        </p:txBody>
      </p:sp>
      <p:sp>
        <p:nvSpPr>
          <p:cNvPr id="2" name="Rectangle 1">
            <a:extLst>
              <a:ext uri="{FF2B5EF4-FFF2-40B4-BE49-F238E27FC236}">
                <a16:creationId xmlns:a16="http://schemas.microsoft.com/office/drawing/2014/main" id="{B9D09CA0-068B-4DB1-ABAE-332985FD5145}"/>
              </a:ext>
            </a:extLst>
          </p:cNvPr>
          <p:cNvSpPr/>
          <p:nvPr/>
        </p:nvSpPr>
        <p:spPr>
          <a:xfrm>
            <a:off x="522516" y="894161"/>
            <a:ext cx="6096000" cy="4372992"/>
          </a:xfrm>
          <a:prstGeom prst="rect">
            <a:avLst/>
          </a:prstGeom>
        </p:spPr>
        <p:txBody>
          <a:bodyPr>
            <a:spAutoFit/>
          </a:bodyPr>
          <a:lstStyle/>
          <a:p>
            <a:pPr>
              <a:lnSpc>
                <a:spcPct val="107000"/>
              </a:lnSpc>
              <a:spcBef>
                <a:spcPts val="3000"/>
              </a:spcBef>
              <a:spcAft>
                <a:spcPts val="1500"/>
              </a:spcAft>
            </a:pPr>
            <a:r>
              <a:rPr lang="en-US" sz="2800" b="1" dirty="0">
                <a:solidFill>
                  <a:srgbClr val="000000"/>
                </a:solidFill>
                <a:latin typeface="Roboto Condensed"/>
                <a:ea typeface="Times New Roman" panose="02020603050405020304" pitchFamily="18" charset="0"/>
                <a:cs typeface="Times New Roman" panose="02020603050405020304" pitchFamily="18" charset="0"/>
              </a:rPr>
              <a:t>Returning Home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Fire officials will determine when it is safe for you to return to your home. This will be done as soon as possible considering safety and accessibility.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When you return home: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Be alert for downed power lines and other hazards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Check propane tanks, regulators, and lines before turning gas on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Check your residence carefully for hidden embers or smoldering fires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42" name="Picture 2" descr="A neighborhood survives a massive wildfire">
            <a:extLst>
              <a:ext uri="{FF2B5EF4-FFF2-40B4-BE49-F238E27FC236}">
                <a16:creationId xmlns:a16="http://schemas.microsoft.com/office/drawing/2014/main" id="{D731A841-020B-4216-A0C8-D344E5FD72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2617" y="1957251"/>
            <a:ext cx="4441371" cy="2943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972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49CCB-27F9-4F7B-A83E-35966650D918}"/>
              </a:ext>
            </a:extLst>
          </p:cNvPr>
          <p:cNvSpPr>
            <a:spLocks noGrp="1"/>
          </p:cNvSpPr>
          <p:nvPr>
            <p:ph type="title"/>
          </p:nvPr>
        </p:nvSpPr>
        <p:spPr/>
        <p:txBody>
          <a:bodyPr/>
          <a:lstStyle/>
          <a:p>
            <a:r>
              <a:rPr lang="en-US" dirty="0">
                <a:cs typeface="Calibri Light"/>
              </a:rPr>
              <a:t>Questions</a:t>
            </a:r>
            <a:endParaRPr lang="en-US" dirty="0"/>
          </a:p>
        </p:txBody>
      </p:sp>
      <p:pic>
        <p:nvPicPr>
          <p:cNvPr id="20482" name="Picture 2" descr="Wildfire Awareness poster">
            <a:extLst>
              <a:ext uri="{FF2B5EF4-FFF2-40B4-BE49-F238E27FC236}">
                <a16:creationId xmlns:a16="http://schemas.microsoft.com/office/drawing/2014/main" id="{B8F85872-2622-4DF3-8DD8-306644707F4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35893" y="1825625"/>
            <a:ext cx="672021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595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0AD97-869C-4EBD-B058-2FF03A7E1C3F}"/>
              </a:ext>
            </a:extLst>
          </p:cNvPr>
          <p:cNvSpPr>
            <a:spLocks noGrp="1"/>
          </p:cNvSpPr>
          <p:nvPr>
            <p:ph type="title"/>
          </p:nvPr>
        </p:nvSpPr>
        <p:spPr>
          <a:xfrm>
            <a:off x="838200" y="-1997075"/>
            <a:ext cx="10515600" cy="1325563"/>
          </a:xfrm>
        </p:spPr>
        <p:txBody>
          <a:bodyPr/>
          <a:lstStyle/>
          <a:p>
            <a:r>
              <a:rPr lang="en-US" dirty="0"/>
              <a:t>What is Code Red Continued</a:t>
            </a:r>
          </a:p>
        </p:txBody>
      </p:sp>
      <p:sp>
        <p:nvSpPr>
          <p:cNvPr id="3" name="Content Placeholder 2">
            <a:extLst>
              <a:ext uri="{FF2B5EF4-FFF2-40B4-BE49-F238E27FC236}">
                <a16:creationId xmlns:a16="http://schemas.microsoft.com/office/drawing/2014/main" id="{A8E9382A-5D9D-463B-82D6-A72793CD09D7}"/>
              </a:ext>
            </a:extLst>
          </p:cNvPr>
          <p:cNvSpPr>
            <a:spLocks noGrp="1"/>
          </p:cNvSpPr>
          <p:nvPr>
            <p:ph idx="1"/>
          </p:nvPr>
        </p:nvSpPr>
        <p:spPr/>
        <p:txBody>
          <a:bodyPr vert="horz" lIns="91440" tIns="45720" rIns="91440" bIns="45720" rtlCol="0" anchor="t">
            <a:normAutofit/>
          </a:bodyPr>
          <a:lstStyle/>
          <a:p>
            <a:pPr>
              <a:buNone/>
            </a:pPr>
            <a:r>
              <a:rPr lang="en-US" dirty="0">
                <a:ea typeface="+mn-lt"/>
                <a:cs typeface="+mn-lt"/>
              </a:rPr>
              <a:t>THIS SYSTEM WILL ONLY BE USED FOR EMERGENCY PURPOSES</a:t>
            </a:r>
            <a:endParaRPr lang="en-US" dirty="0"/>
          </a:p>
          <a:p>
            <a:pPr>
              <a:buNone/>
            </a:pPr>
            <a:r>
              <a:rPr lang="en-US" dirty="0">
                <a:ea typeface="+mn-lt"/>
                <a:cs typeface="+mn-lt"/>
              </a:rPr>
              <a:t>   Examples of times when the CodeRED system could be utilized: drinking water contamination, utility outage, evacuation notice and route, missing person, fires or floods, bomb threat, hostage situation, chemical spill or Gas leak, and other emergency incidents where rapid and accurate notification is essential for life safety.</a:t>
            </a:r>
            <a:endParaRPr lang="en-US" dirty="0"/>
          </a:p>
          <a:p>
            <a:pPr marL="0" indent="0">
              <a:buNone/>
            </a:pPr>
            <a:endParaRPr lang="en-US" dirty="0">
              <a:cs typeface="Calibri"/>
            </a:endParaRPr>
          </a:p>
        </p:txBody>
      </p:sp>
    </p:spTree>
    <p:extLst>
      <p:ext uri="{BB962C8B-B14F-4D97-AF65-F5344CB8AC3E}">
        <p14:creationId xmlns:p14="http://schemas.microsoft.com/office/powerpoint/2010/main" val="2189428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F5C1D-B44C-4021-A7B0-5EA271062D2A}"/>
              </a:ext>
            </a:extLst>
          </p:cNvPr>
          <p:cNvSpPr>
            <a:spLocks noGrp="1"/>
          </p:cNvSpPr>
          <p:nvPr>
            <p:ph type="title"/>
          </p:nvPr>
        </p:nvSpPr>
        <p:spPr/>
        <p:txBody>
          <a:bodyPr/>
          <a:lstStyle/>
          <a:p>
            <a:r>
              <a:rPr lang="en-US" dirty="0"/>
              <a:t>How to sign up</a:t>
            </a:r>
          </a:p>
        </p:txBody>
      </p:sp>
      <p:sp>
        <p:nvSpPr>
          <p:cNvPr id="3" name="Content Placeholder 2">
            <a:extLst>
              <a:ext uri="{FF2B5EF4-FFF2-40B4-BE49-F238E27FC236}">
                <a16:creationId xmlns:a16="http://schemas.microsoft.com/office/drawing/2014/main" id="{F852C4C6-11B1-4597-94D0-576D276B9BB3}"/>
              </a:ext>
            </a:extLst>
          </p:cNvPr>
          <p:cNvSpPr>
            <a:spLocks noGrp="1"/>
          </p:cNvSpPr>
          <p:nvPr>
            <p:ph idx="1"/>
          </p:nvPr>
        </p:nvSpPr>
        <p:spPr/>
        <p:txBody>
          <a:bodyPr/>
          <a:lstStyle/>
          <a:p>
            <a:r>
              <a:rPr lang="en-US" dirty="0">
                <a:hlinkClick r:id="rId2"/>
              </a:rPr>
              <a:t>carson.org</a:t>
            </a:r>
            <a:endParaRPr lang="en-US" dirty="0"/>
          </a:p>
        </p:txBody>
      </p:sp>
      <p:pic>
        <p:nvPicPr>
          <p:cNvPr id="13314" name="Picture 2" descr="Brick building front that reads &quot;Carson City Hall&quot;">
            <a:extLst>
              <a:ext uri="{FF2B5EF4-FFF2-40B4-BE49-F238E27FC236}">
                <a16:creationId xmlns:a16="http://schemas.microsoft.com/office/drawing/2014/main" id="{90D364DA-02B6-40A3-A0DB-B6FB89D505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8751" y="2418476"/>
            <a:ext cx="3267658" cy="2749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102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00FC4-3C87-4672-A343-2021713DC320}"/>
              </a:ext>
            </a:extLst>
          </p:cNvPr>
          <p:cNvSpPr>
            <a:spLocks noGrp="1"/>
          </p:cNvSpPr>
          <p:nvPr>
            <p:ph type="title"/>
          </p:nvPr>
        </p:nvSpPr>
        <p:spPr/>
        <p:txBody>
          <a:bodyPr/>
          <a:lstStyle/>
          <a:p>
            <a:r>
              <a:rPr lang="en-US" dirty="0"/>
              <a:t>Other Methods of Communication</a:t>
            </a:r>
          </a:p>
        </p:txBody>
      </p:sp>
      <p:sp>
        <p:nvSpPr>
          <p:cNvPr id="3" name="Content Placeholder 2">
            <a:extLst>
              <a:ext uri="{FF2B5EF4-FFF2-40B4-BE49-F238E27FC236}">
                <a16:creationId xmlns:a16="http://schemas.microsoft.com/office/drawing/2014/main" id="{4FB80DDF-84EB-4A28-A4D4-A60DB09F023E}"/>
              </a:ext>
            </a:extLst>
          </p:cNvPr>
          <p:cNvSpPr>
            <a:spLocks noGrp="1"/>
          </p:cNvSpPr>
          <p:nvPr>
            <p:ph idx="1"/>
          </p:nvPr>
        </p:nvSpPr>
        <p:spPr/>
        <p:txBody>
          <a:bodyPr/>
          <a:lstStyle/>
          <a:p>
            <a:r>
              <a:rPr lang="en-US" dirty="0"/>
              <a:t>Reverse 911</a:t>
            </a:r>
          </a:p>
          <a:p>
            <a:r>
              <a:rPr lang="en-US" dirty="0"/>
              <a:t> Social Media,</a:t>
            </a:r>
          </a:p>
          <a:p>
            <a:r>
              <a:rPr lang="en-US" dirty="0"/>
              <a:t> local TV </a:t>
            </a:r>
          </a:p>
          <a:p>
            <a:r>
              <a:rPr lang="en-US" dirty="0"/>
              <a:t>Ring neighbors</a:t>
            </a:r>
          </a:p>
          <a:p>
            <a:r>
              <a:rPr lang="en-US" dirty="0"/>
              <a:t>Twitter</a:t>
            </a:r>
          </a:p>
          <a:p>
            <a:r>
              <a:rPr lang="en-US" dirty="0"/>
              <a:t>Radio</a:t>
            </a:r>
          </a:p>
          <a:p>
            <a:r>
              <a:rPr lang="en-US" dirty="0"/>
              <a:t>Carson Now</a:t>
            </a:r>
          </a:p>
          <a:p>
            <a:endParaRPr lang="en-US" dirty="0"/>
          </a:p>
        </p:txBody>
      </p:sp>
      <p:pic>
        <p:nvPicPr>
          <p:cNvPr id="14338" name="Picture 2" descr="Neighbors by Ring logo">
            <a:extLst>
              <a:ext uri="{FF2B5EF4-FFF2-40B4-BE49-F238E27FC236}">
                <a16:creationId xmlns:a16="http://schemas.microsoft.com/office/drawing/2014/main" id="{D404CDB6-4589-4386-BBE7-A98940953E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6275" y="1690688"/>
            <a:ext cx="3057525" cy="149542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Facebook logo">
            <a:extLst>
              <a:ext uri="{FF2B5EF4-FFF2-40B4-BE49-F238E27FC236}">
                <a16:creationId xmlns:a16="http://schemas.microsoft.com/office/drawing/2014/main" id="{648AB6E6-18EC-48DB-BF2D-0FA01ED23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438" y="235743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A pair of headphones, a boombox, and a phone with a streaming app on the screen">
            <a:extLst>
              <a:ext uri="{FF2B5EF4-FFF2-40B4-BE49-F238E27FC236}">
                <a16:creationId xmlns:a16="http://schemas.microsoft.com/office/drawing/2014/main" id="{EFDDA5FA-23F4-45D0-969E-228D39F583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5373" y="4892675"/>
            <a:ext cx="3209925"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226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53A13D-E14E-4E01-98A1-E984F9680076}"/>
              </a:ext>
            </a:extLst>
          </p:cNvPr>
          <p:cNvSpPr>
            <a:spLocks noGrp="1"/>
          </p:cNvSpPr>
          <p:nvPr>
            <p:ph type="title" idx="4294967295"/>
          </p:nvPr>
        </p:nvSpPr>
        <p:spPr>
          <a:xfrm>
            <a:off x="838200" y="-2263775"/>
            <a:ext cx="10515600" cy="1325563"/>
          </a:xfrm>
        </p:spPr>
        <p:txBody>
          <a:bodyPr/>
          <a:lstStyle/>
          <a:p>
            <a:r>
              <a:rPr lang="en-US" dirty="0"/>
              <a:t>Sign up and prepare to use these systems now.</a:t>
            </a:r>
          </a:p>
        </p:txBody>
      </p:sp>
      <p:sp>
        <p:nvSpPr>
          <p:cNvPr id="2" name="Rectangle 1">
            <a:extLst>
              <a:ext uri="{FF2B5EF4-FFF2-40B4-BE49-F238E27FC236}">
                <a16:creationId xmlns:a16="http://schemas.microsoft.com/office/drawing/2014/main" id="{8EEBA0BD-2BD3-4703-8FF2-FC5D26FAE2E8}"/>
              </a:ext>
            </a:extLst>
          </p:cNvPr>
          <p:cNvSpPr/>
          <p:nvPr/>
        </p:nvSpPr>
        <p:spPr>
          <a:xfrm>
            <a:off x="3048000" y="1523607"/>
            <a:ext cx="6096000" cy="4524828"/>
          </a:xfrm>
          <a:prstGeom prst="rect">
            <a:avLst/>
          </a:prstGeom>
        </p:spPr>
        <p:txBody>
          <a:bodyPr>
            <a:spAutoFit/>
          </a:bodyPr>
          <a:lstStyle/>
          <a:p>
            <a:pPr>
              <a:lnSpc>
                <a:spcPct val="107000"/>
              </a:lnSpc>
              <a:spcBef>
                <a:spcPts val="1500"/>
              </a:spcBef>
              <a:spcAft>
                <a:spcPts val="150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Sign up and prepare to use these systems now.</a:t>
            </a:r>
          </a:p>
          <a:p>
            <a:pPr>
              <a:lnSpc>
                <a:spcPct val="107000"/>
              </a:lnSpc>
              <a:spcBef>
                <a:spcPts val="1500"/>
              </a:spcBef>
              <a:spcAft>
                <a:spcPts val="150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These systems are not guaranteed to work in an emergency or during a power outage, and monitoring and understanding them is your personal responsibility. To ensure that you have access to information from multiple sources in an emergency.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Monitor a battery powered AM/FM radio continuously during power outages to keep apprised of current conditions.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Don't neglect to use your own senses - </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look, listen, and smell for signs of fire and changing conditions</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4345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602239-4C18-4590-A299-0F87EBE08FB3}"/>
              </a:ext>
            </a:extLst>
          </p:cNvPr>
          <p:cNvSpPr>
            <a:spLocks noGrp="1"/>
          </p:cNvSpPr>
          <p:nvPr>
            <p:ph type="title" idx="4294967295"/>
          </p:nvPr>
        </p:nvSpPr>
        <p:spPr>
          <a:xfrm>
            <a:off x="990600" y="-1692275"/>
            <a:ext cx="10515600" cy="1325563"/>
          </a:xfrm>
        </p:spPr>
        <p:txBody>
          <a:bodyPr/>
          <a:lstStyle/>
          <a:p>
            <a:r>
              <a:rPr lang="en-US" dirty="0"/>
              <a:t>Evacuation Terminology</a:t>
            </a:r>
          </a:p>
        </p:txBody>
      </p:sp>
      <p:sp>
        <p:nvSpPr>
          <p:cNvPr id="2" name="Rectangle 1">
            <a:extLst>
              <a:ext uri="{FF2B5EF4-FFF2-40B4-BE49-F238E27FC236}">
                <a16:creationId xmlns:a16="http://schemas.microsoft.com/office/drawing/2014/main" id="{05843A73-8A1C-4A3B-A332-5DC8D876414A}"/>
              </a:ext>
            </a:extLst>
          </p:cNvPr>
          <p:cNvSpPr/>
          <p:nvPr/>
        </p:nvSpPr>
        <p:spPr>
          <a:xfrm>
            <a:off x="3048000" y="1930000"/>
            <a:ext cx="6096000" cy="2998000"/>
          </a:xfrm>
          <a:prstGeom prst="rect">
            <a:avLst/>
          </a:prstGeom>
        </p:spPr>
        <p:txBody>
          <a:bodyPr>
            <a:spAutoFit/>
          </a:bodyPr>
          <a:lstStyle/>
          <a:p>
            <a:pPr>
              <a:lnSpc>
                <a:spcPct val="107000"/>
              </a:lnSpc>
              <a:spcBef>
                <a:spcPts val="3000"/>
              </a:spcBef>
              <a:spcAft>
                <a:spcPts val="1500"/>
              </a:spcAft>
            </a:pPr>
            <a:r>
              <a:rPr lang="en-US" sz="2800" b="1" dirty="0">
                <a:solidFill>
                  <a:srgbClr val="000000"/>
                </a:solidFill>
                <a:latin typeface="Roboto Condensed"/>
                <a:ea typeface="Times New Roman" panose="02020603050405020304" pitchFamily="18" charset="0"/>
                <a:cs typeface="Times New Roman" panose="02020603050405020304" pitchFamily="18" charset="0"/>
              </a:rPr>
              <a:t>Evacuation Terminology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terms “voluntary” and “mandatory” are often incorrectly used to describe evacuations. In Northern Nevada, fire agencies and law enforcement will use the terms Evacuation </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Order,</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Evacuation </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Warning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and </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Shelter-In-Place</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to alert you to the significance of the danger and provide basic instructions. All evacuation instructions provided by officials should be followed immediately for your safety.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6246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16F11B-E257-4AF8-9048-D842A1014A59}"/>
              </a:ext>
            </a:extLst>
          </p:cNvPr>
          <p:cNvSpPr>
            <a:spLocks noGrp="1"/>
          </p:cNvSpPr>
          <p:nvPr>
            <p:ph type="title" idx="4294967295"/>
          </p:nvPr>
        </p:nvSpPr>
        <p:spPr>
          <a:xfrm>
            <a:off x="838200" y="-2759075"/>
            <a:ext cx="10515600" cy="1325563"/>
          </a:xfrm>
        </p:spPr>
        <p:txBody>
          <a:bodyPr/>
          <a:lstStyle/>
          <a:p>
            <a:r>
              <a:rPr lang="en-US" dirty="0"/>
              <a:t>Evacuation Order</a:t>
            </a:r>
          </a:p>
        </p:txBody>
      </p:sp>
      <p:graphicFrame>
        <p:nvGraphicFramePr>
          <p:cNvPr id="2" name="Table 1">
            <a:extLst>
              <a:ext uri="{FF2B5EF4-FFF2-40B4-BE49-F238E27FC236}">
                <a16:creationId xmlns:a16="http://schemas.microsoft.com/office/drawing/2014/main" id="{C03D32AB-4DCA-46E1-820A-EB8CEF699490}"/>
              </a:ext>
            </a:extLst>
          </p:cNvPr>
          <p:cNvGraphicFramePr>
            <a:graphicFrameLocks noGrp="1"/>
          </p:cNvGraphicFramePr>
          <p:nvPr>
            <p:extLst>
              <p:ext uri="{D42A27DB-BD31-4B8C-83A1-F6EECF244321}">
                <p14:modId xmlns:p14="http://schemas.microsoft.com/office/powerpoint/2010/main" val="2733470393"/>
              </p:ext>
            </p:extLst>
          </p:nvPr>
        </p:nvGraphicFramePr>
        <p:xfrm>
          <a:off x="2279374" y="1828800"/>
          <a:ext cx="6056243" cy="4250849"/>
        </p:xfrm>
        <a:graphic>
          <a:graphicData uri="http://schemas.openxmlformats.org/drawingml/2006/table">
            <a:tbl>
              <a:tblPr firstRow="1" firstCol="1" bandRow="1">
                <a:tableStyleId>{5C22544A-7EE6-4342-B048-85BDC9FD1C3A}</a:tableStyleId>
              </a:tblPr>
              <a:tblGrid>
                <a:gridCol w="6056243">
                  <a:extLst>
                    <a:ext uri="{9D8B030D-6E8A-4147-A177-3AD203B41FA5}">
                      <a16:colId xmlns:a16="http://schemas.microsoft.com/office/drawing/2014/main" val="349715791"/>
                    </a:ext>
                  </a:extLst>
                </a:gridCol>
              </a:tblGrid>
              <a:tr h="956576">
                <a:tc>
                  <a:txBody>
                    <a:bodyPr/>
                    <a:lstStyle/>
                    <a:p>
                      <a:pPr marL="0" marR="0">
                        <a:lnSpc>
                          <a:spcPct val="107000"/>
                        </a:lnSpc>
                        <a:spcBef>
                          <a:spcPts val="0"/>
                        </a:spcBef>
                        <a:spcAft>
                          <a:spcPts val="1500"/>
                        </a:spcAft>
                      </a:pPr>
                      <a:r>
                        <a:rPr lang="en-US" sz="2800" dirty="0">
                          <a:effectLst/>
                        </a:rPr>
                        <a:t>EVACUATION ORDER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tc>
                <a:extLst>
                  <a:ext uri="{0D108BD9-81ED-4DB2-BD59-A6C34878D82A}">
                    <a16:rowId xmlns:a16="http://schemas.microsoft.com/office/drawing/2014/main" val="2391682707"/>
                  </a:ext>
                </a:extLst>
              </a:tr>
              <a:tr h="3294273">
                <a:tc>
                  <a:txBody>
                    <a:bodyPr/>
                    <a:lstStyle/>
                    <a:p>
                      <a:pPr marL="0" marR="0">
                        <a:lnSpc>
                          <a:spcPct val="107000"/>
                        </a:lnSpc>
                        <a:spcBef>
                          <a:spcPts val="0"/>
                        </a:spcBef>
                        <a:spcAft>
                          <a:spcPts val="1500"/>
                        </a:spcAft>
                      </a:pPr>
                      <a:r>
                        <a:rPr lang="en-US" sz="2000" dirty="0">
                          <a:effectLst/>
                        </a:rPr>
                        <a:t>Leave now! Evacuate immediately, do not delay to gather belongings or prepare your home. Follow any directions provided in the evacuation order.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tc>
                <a:extLst>
                  <a:ext uri="{0D108BD9-81ED-4DB2-BD59-A6C34878D82A}">
                    <a16:rowId xmlns:a16="http://schemas.microsoft.com/office/drawing/2014/main" val="1258174120"/>
                  </a:ext>
                </a:extLst>
              </a:tr>
            </a:tbl>
          </a:graphicData>
        </a:graphic>
      </p:graphicFrame>
    </p:spTree>
    <p:extLst>
      <p:ext uri="{BB962C8B-B14F-4D97-AF65-F5344CB8AC3E}">
        <p14:creationId xmlns:p14="http://schemas.microsoft.com/office/powerpoint/2010/main" val="13809557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C4837D6904834AA7BD7558F3F1C5F3" ma:contentTypeVersion="10" ma:contentTypeDescription="Create a new document." ma:contentTypeScope="" ma:versionID="f889f336302853eb11cc81e83426ba6b">
  <xsd:schema xmlns:xsd="http://www.w3.org/2001/XMLSchema" xmlns:xs="http://www.w3.org/2001/XMLSchema" xmlns:p="http://schemas.microsoft.com/office/2006/metadata/properties" xmlns:ns3="20180e7c-b7d2-4ebf-ae95-fd1e9497500c" xmlns:ns4="0009ef56-8449-4e0e-88de-bbb2a743da8a" targetNamespace="http://schemas.microsoft.com/office/2006/metadata/properties" ma:root="true" ma:fieldsID="d9b8507f245a092751d0778c4d70726d" ns3:_="" ns4:_="">
    <xsd:import namespace="20180e7c-b7d2-4ebf-ae95-fd1e9497500c"/>
    <xsd:import namespace="0009ef56-8449-4e0e-88de-bbb2a743da8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180e7c-b7d2-4ebf-ae95-fd1e949750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09ef56-8449-4e0e-88de-bbb2a743da8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073C11-0BA5-45E9-9C60-989892B760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180e7c-b7d2-4ebf-ae95-fd1e9497500c"/>
    <ds:schemaRef ds:uri="0009ef56-8449-4e0e-88de-bbb2a743da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D04A69-4D05-4E5C-B10A-3CC050D60E70}">
  <ds:schemaRefs>
    <ds:schemaRef ds:uri="http://schemas.microsoft.com/office/2006/documentManagement/types"/>
    <ds:schemaRef ds:uri="http://purl.org/dc/terms/"/>
    <ds:schemaRef ds:uri="0009ef56-8449-4e0e-88de-bbb2a743da8a"/>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20180e7c-b7d2-4ebf-ae95-fd1e9497500c"/>
    <ds:schemaRef ds:uri="http://www.w3.org/XML/1998/namespace"/>
  </ds:schemaRefs>
</ds:datastoreItem>
</file>

<file path=customXml/itemProps3.xml><?xml version="1.0" encoding="utf-8"?>
<ds:datastoreItem xmlns:ds="http://schemas.openxmlformats.org/officeDocument/2006/customXml" ds:itemID="{42888FFA-6762-45D3-AA98-213521FC27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237</TotalTime>
  <Words>3918</Words>
  <Application>Microsoft Office PowerPoint</Application>
  <PresentationFormat>Widescreen</PresentationFormat>
  <Paragraphs>213</Paragraphs>
  <Slides>34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Roboto Condensed</vt:lpstr>
      <vt:lpstr>Symbol</vt:lpstr>
      <vt:lpstr>Times New Roman</vt:lpstr>
      <vt:lpstr>office theme</vt:lpstr>
      <vt:lpstr>LIVING WITH FIRE 2021</vt:lpstr>
      <vt:lpstr>REGISTER TO RECEIVE EVACUATION NOTICES &amp; Fire Information </vt:lpstr>
      <vt:lpstr>What is Code Red</vt:lpstr>
      <vt:lpstr>What is Code Red Continued</vt:lpstr>
      <vt:lpstr>How to sign up</vt:lpstr>
      <vt:lpstr>Other Methods of Communication</vt:lpstr>
      <vt:lpstr>Sign up and prepare to use these systems now.</vt:lpstr>
      <vt:lpstr>Evacuation Terminology</vt:lpstr>
      <vt:lpstr>Evacuation Order</vt:lpstr>
      <vt:lpstr>Evacuation Warning</vt:lpstr>
      <vt:lpstr>Evacuation Checklist</vt:lpstr>
      <vt:lpstr>Shelter in Place</vt:lpstr>
      <vt:lpstr>Before a Fire Threatens</vt:lpstr>
      <vt:lpstr>When Evacuation is a Possibility</vt:lpstr>
      <vt:lpstr>Dress for Survival</vt:lpstr>
      <vt:lpstr>The Evacuation Process</vt:lpstr>
      <vt:lpstr>When to Evacuate</vt:lpstr>
      <vt:lpstr>Evacuation Routes</vt:lpstr>
      <vt:lpstr>Install Battery Backups for Garage and Communications</vt:lpstr>
      <vt:lpstr>Use a Uninterruptible Power Supply</vt:lpstr>
      <vt:lpstr>What if there is traffic or my road is blocked?</vt:lpstr>
      <vt:lpstr>What if there is traffic or my road is blocked? Continued…</vt:lpstr>
      <vt:lpstr>My Neighborhood is one way in, one way out!</vt:lpstr>
      <vt:lpstr>If you are unable to evacuate on your own</vt:lpstr>
      <vt:lpstr>Fire Roads</vt:lpstr>
      <vt:lpstr>If you become trapped</vt:lpstr>
      <vt:lpstr>Shelter in a House or Building</vt:lpstr>
      <vt:lpstr>Shelter in your car</vt:lpstr>
      <vt:lpstr>Inside the Home</vt:lpstr>
      <vt:lpstr>Inside the Home continued</vt:lpstr>
      <vt:lpstr>Outside the home or on foot</vt:lpstr>
      <vt:lpstr>In your vehicle</vt:lpstr>
      <vt:lpstr>Returning Home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Danen</dc:creator>
  <cp:lastModifiedBy>Sarah Shaw</cp:lastModifiedBy>
  <cp:revision>18</cp:revision>
  <dcterms:created xsi:type="dcterms:W3CDTF">2021-05-06T18:43:04Z</dcterms:created>
  <dcterms:modified xsi:type="dcterms:W3CDTF">2021-06-07T15:40:01Z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0x01010038C4837D6904834AA7BD7558F3F1C5F3</vt:lpwstr>
  </property>
</Properties>
</file>